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51" r:id="rId4"/>
  </p:sldMasterIdLst>
  <p:notesMasterIdLst>
    <p:notesMasterId r:id="rId58"/>
  </p:notesMasterIdLst>
  <p:sldIdLst>
    <p:sldId id="277" r:id="rId5"/>
    <p:sldId id="329" r:id="rId6"/>
    <p:sldId id="354" r:id="rId7"/>
    <p:sldId id="309" r:id="rId8"/>
    <p:sldId id="427" r:id="rId9"/>
    <p:sldId id="328" r:id="rId10"/>
    <p:sldId id="367" r:id="rId11"/>
    <p:sldId id="379" r:id="rId12"/>
    <p:sldId id="380" r:id="rId13"/>
    <p:sldId id="375" r:id="rId14"/>
    <p:sldId id="377" r:id="rId15"/>
    <p:sldId id="394" r:id="rId16"/>
    <p:sldId id="420" r:id="rId17"/>
    <p:sldId id="422" r:id="rId18"/>
    <p:sldId id="437" r:id="rId19"/>
    <p:sldId id="381" r:id="rId20"/>
    <p:sldId id="434" r:id="rId21"/>
    <p:sldId id="334" r:id="rId22"/>
    <p:sldId id="335" r:id="rId23"/>
    <p:sldId id="333" r:id="rId24"/>
    <p:sldId id="336" r:id="rId25"/>
    <p:sldId id="438" r:id="rId26"/>
    <p:sldId id="436" r:id="rId27"/>
    <p:sldId id="428" r:id="rId28"/>
    <p:sldId id="412" r:id="rId29"/>
    <p:sldId id="382" r:id="rId30"/>
    <p:sldId id="384" r:id="rId31"/>
    <p:sldId id="401" r:id="rId32"/>
    <p:sldId id="389" r:id="rId33"/>
    <p:sldId id="404" r:id="rId34"/>
    <p:sldId id="403" r:id="rId35"/>
    <p:sldId id="398" r:id="rId36"/>
    <p:sldId id="390" r:id="rId37"/>
    <p:sldId id="415" r:id="rId38"/>
    <p:sldId id="431" r:id="rId39"/>
    <p:sldId id="416" r:id="rId40"/>
    <p:sldId id="385" r:id="rId41"/>
    <p:sldId id="400" r:id="rId42"/>
    <p:sldId id="387" r:id="rId43"/>
    <p:sldId id="397" r:id="rId44"/>
    <p:sldId id="432" r:id="rId45"/>
    <p:sldId id="417" r:id="rId46"/>
    <p:sldId id="388" r:id="rId47"/>
    <p:sldId id="433" r:id="rId48"/>
    <p:sldId id="446" r:id="rId49"/>
    <p:sldId id="447" r:id="rId50"/>
    <p:sldId id="440" r:id="rId51"/>
    <p:sldId id="337" r:id="rId52"/>
    <p:sldId id="418" r:id="rId53"/>
    <p:sldId id="435" r:id="rId54"/>
    <p:sldId id="426" r:id="rId55"/>
    <p:sldId id="376" r:id="rId56"/>
    <p:sldId id="276" r:id="rId5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Title slide" id="{B6FED178-9A1F-4627-BBEF-FE65ABF0480E}">
          <p14:sldIdLst>
            <p14:sldId id="277"/>
          </p14:sldIdLst>
        </p14:section>
        <p14:section name="Body (content) slides" id="{E4A2DC7B-1CBD-4F66-ADDC-76AD8F216162}">
          <p14:sldIdLst>
            <p14:sldId id="329"/>
            <p14:sldId id="354"/>
            <p14:sldId id="309"/>
            <p14:sldId id="427"/>
            <p14:sldId id="328"/>
            <p14:sldId id="367"/>
            <p14:sldId id="379"/>
            <p14:sldId id="380"/>
            <p14:sldId id="375"/>
            <p14:sldId id="377"/>
            <p14:sldId id="394"/>
            <p14:sldId id="420"/>
            <p14:sldId id="422"/>
            <p14:sldId id="437"/>
            <p14:sldId id="381"/>
            <p14:sldId id="434"/>
            <p14:sldId id="334"/>
            <p14:sldId id="335"/>
            <p14:sldId id="333"/>
            <p14:sldId id="336"/>
            <p14:sldId id="438"/>
            <p14:sldId id="436"/>
            <p14:sldId id="428"/>
            <p14:sldId id="412"/>
            <p14:sldId id="382"/>
            <p14:sldId id="384"/>
            <p14:sldId id="401"/>
            <p14:sldId id="389"/>
            <p14:sldId id="404"/>
            <p14:sldId id="403"/>
            <p14:sldId id="398"/>
            <p14:sldId id="390"/>
            <p14:sldId id="415"/>
            <p14:sldId id="431"/>
            <p14:sldId id="416"/>
            <p14:sldId id="385"/>
            <p14:sldId id="400"/>
            <p14:sldId id="387"/>
            <p14:sldId id="397"/>
            <p14:sldId id="432"/>
            <p14:sldId id="417"/>
            <p14:sldId id="388"/>
            <p14:sldId id="433"/>
            <p14:sldId id="446"/>
            <p14:sldId id="447"/>
            <p14:sldId id="440"/>
          </p14:sldIdLst>
        </p14:section>
        <p14:section name="Untitled Section" id="{DBBBB9C5-BAB0-4C64-B823-6C004DF1F613}">
          <p14:sldIdLst>
            <p14:sldId id="337"/>
            <p14:sldId id="418"/>
            <p14:sldId id="435"/>
            <p14:sldId id="426"/>
            <p14:sldId id="376"/>
          </p14:sldIdLst>
        </p14:section>
        <p14:section name="End of presentation slide" id="{3DEFE252-2300-493E-B711-856B44168019}">
          <p14:sldIdLst>
            <p14:sldId id="276"/>
          </p14:sldIdLst>
        </p14:section>
      </p14:sectionLst>
    </p:ext>
    <p:ext uri="{EFAFB233-063F-42B5-8137-9DF3F51BA10A}">
      <p15:sldGuideLst xmlns:p15="http://schemas.microsoft.com/office/powerpoint/2012/main">
        <p15:guide id="1" orient="horz" pos="867" userDrawn="1">
          <p15:clr>
            <a:srgbClr val="A4A3A4"/>
          </p15:clr>
        </p15:guide>
        <p15:guide id="2" pos="597" userDrawn="1">
          <p15:clr>
            <a:srgbClr val="A4A3A4"/>
          </p15:clr>
        </p15:guide>
        <p15:guide id="3" pos="7106" userDrawn="1">
          <p15:clr>
            <a:srgbClr val="A4A3A4"/>
          </p15:clr>
        </p15:guide>
        <p15:guide id="4" pos="257" userDrawn="1">
          <p15:clr>
            <a:srgbClr val="A4A3A4"/>
          </p15:clr>
        </p15:guide>
        <p15:guide id="5" orient="horz" pos="3453" userDrawn="1">
          <p15:clr>
            <a:srgbClr val="A4A3A4"/>
          </p15:clr>
        </p15:guide>
        <p15:guide id="6" orient="horz" pos="2160" userDrawn="1">
          <p15:clr>
            <a:srgbClr val="A4A3A4"/>
          </p15:clr>
        </p15:guide>
        <p15:guide id="7" pos="3840" userDrawn="1">
          <p15:clr>
            <a:srgbClr val="A4A3A4"/>
          </p15:clr>
        </p15:guide>
        <p15:guide id="8" pos="7219" userDrawn="1">
          <p15:clr>
            <a:srgbClr val="A4A3A4"/>
          </p15:clr>
        </p15:guide>
        <p15:guide id="9" orient="horz" pos="1366" userDrawn="1">
          <p15:clr>
            <a:srgbClr val="A4A3A4"/>
          </p15:clr>
        </p15:guide>
        <p15:guide id="10" orient="horz" pos="187" userDrawn="1">
          <p15:clr>
            <a:srgbClr val="A4A3A4"/>
          </p15:clr>
        </p15:guide>
        <p15:guide id="11" orient="horz" pos="3566" userDrawn="1">
          <p15:clr>
            <a:srgbClr val="A4A3A4"/>
          </p15:clr>
        </p15:guide>
        <p15:guide id="12" pos="997" userDrawn="1">
          <p15:clr>
            <a:srgbClr val="A4A3A4"/>
          </p15:clr>
        </p15:guide>
        <p15:guide id="13" orient="horz" pos="1253"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FEB7901-1371-BBDD-70A9-DED9DB23B9BB}" name="Frings, Daniel" initials="FD" userId="S::fringsd@lsbu.ac.uk::0f815fd5-1dbd-49a9-8ae4-e34bbf3f6118" providerId="AD"/>
  <p188:author id="{391A4F3A-1C55-7ECC-053F-3C01094C1DC2}" name="Watkins, Megan 3" initials="WM3" userId="Watkins, Megan 3" providerId="None"/>
  <p188:author id="{03CF727A-2120-5AC8-215C-B49724E6B80A}" name="Sykes, Susie" initials="SS" userId="S::sykess@lsbu.ac.uk::24e922fa-9e5e-446a-9204-6e256a7fefea" providerId="AD"/>
  <p188:author id="{B46FC4B4-1A9B-4AAF-467F-663235CEE776}" name="Mills, Thomas 3" initials="MT3" userId="S::millst3@lsbu.ac.uk::c7d14834-d47d-4322-b64d-c07b90afa88e"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93E72"/>
    <a:srgbClr val="005DA2"/>
    <a:srgbClr val="00589A"/>
    <a:srgbClr val="EC7C72"/>
    <a:srgbClr val="EA5D4E"/>
    <a:srgbClr val="F8DDDB"/>
    <a:srgbClr val="F29330"/>
    <a:srgbClr val="E0EEF0"/>
    <a:srgbClr val="2EA9B0"/>
    <a:srgbClr val="FDEBD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6588"/>
    <p:restoredTop sz="93849" autoAdjust="0"/>
  </p:normalViewPr>
  <p:slideViewPr>
    <p:cSldViewPr snapToGrid="0">
      <p:cViewPr varScale="1">
        <p:scale>
          <a:sx n="102" d="100"/>
          <a:sy n="102" d="100"/>
        </p:scale>
        <p:origin x="872" y="192"/>
      </p:cViewPr>
      <p:guideLst>
        <p:guide orient="horz" pos="867"/>
        <p:guide pos="597"/>
        <p:guide pos="7106"/>
        <p:guide pos="257"/>
        <p:guide orient="horz" pos="3453"/>
        <p:guide orient="horz" pos="2160"/>
        <p:guide pos="3840"/>
        <p:guide pos="7219"/>
        <p:guide orient="horz" pos="1366"/>
        <p:guide orient="horz" pos="187"/>
        <p:guide orient="horz" pos="3566"/>
        <p:guide pos="997"/>
        <p:guide orient="horz" pos="1253"/>
      </p:guideLst>
    </p:cSldViewPr>
  </p:slideViewPr>
  <p:outlineViewPr>
    <p:cViewPr>
      <p:scale>
        <a:sx n="33" d="100"/>
        <a:sy n="33" d="100"/>
      </p:scale>
      <p:origin x="0" y="-99288"/>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microsoft.com/office/2018/10/relationships/authors" Target="author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notesMaster" Target="notesMasters/notesMaster1.xml"/><Relationship Id="rId5" Type="http://schemas.openxmlformats.org/officeDocument/2006/relationships/slide" Target="slides/slide1.xml"/><Relationship Id="rId61" Type="http://schemas.openxmlformats.org/officeDocument/2006/relationships/theme" Target="theme/theme1.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presProps" Target="presProp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0FBCCEE-EE39-4150-82BB-91F94E4C959A}" type="datetimeFigureOut">
              <a:rPr lang="en-GB" smtClean="0"/>
              <a:t>22/06/2023</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0DDD948-B60C-4DFE-A2FF-69CA8F3EA22C}" type="slidenum">
              <a:rPr lang="en-GB" smtClean="0"/>
              <a:t>‹#›</a:t>
            </a:fld>
            <a:endParaRPr lang="en-GB"/>
          </a:p>
        </p:txBody>
      </p:sp>
    </p:spTree>
    <p:extLst>
      <p:ext uri="{BB962C8B-B14F-4D97-AF65-F5344CB8AC3E}">
        <p14:creationId xmlns:p14="http://schemas.microsoft.com/office/powerpoint/2010/main" val="14990797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00DDD948-B60C-4DFE-A2FF-69CA8F3EA22C}" type="slidenum">
              <a:rPr lang="en-GB" smtClean="0"/>
              <a:t>14</a:t>
            </a:fld>
            <a:endParaRPr lang="en-GB"/>
          </a:p>
        </p:txBody>
      </p:sp>
    </p:spTree>
    <p:extLst>
      <p:ext uri="{BB962C8B-B14F-4D97-AF65-F5344CB8AC3E}">
        <p14:creationId xmlns:p14="http://schemas.microsoft.com/office/powerpoint/2010/main" val="358652672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*Nottinghamshire Joint Health Needs Assessment, June 2022 show that 160,206 adults ‘drink at levels that pose a risk to their health’ and 4,292 of 15-64 year olds are opiate and/or crack users</a:t>
            </a:r>
          </a:p>
        </p:txBody>
      </p:sp>
      <p:sp>
        <p:nvSpPr>
          <p:cNvPr id="4" name="Slide Number Placeholder 3"/>
          <p:cNvSpPr>
            <a:spLocks noGrp="1"/>
          </p:cNvSpPr>
          <p:nvPr>
            <p:ph type="sldNum" sz="quarter" idx="5"/>
          </p:nvPr>
        </p:nvSpPr>
        <p:spPr/>
        <p:txBody>
          <a:bodyPr/>
          <a:lstStyle/>
          <a:p>
            <a:fld id="{00DDD948-B60C-4DFE-A2FF-69CA8F3EA22C}" type="slidenum">
              <a:rPr lang="en-GB" smtClean="0"/>
              <a:t>46</a:t>
            </a:fld>
            <a:endParaRPr lang="en-GB"/>
          </a:p>
        </p:txBody>
      </p:sp>
    </p:spTree>
    <p:extLst>
      <p:ext uri="{BB962C8B-B14F-4D97-AF65-F5344CB8AC3E}">
        <p14:creationId xmlns:p14="http://schemas.microsoft.com/office/powerpoint/2010/main" val="275249693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0DDD948-B60C-4DFE-A2FF-69CA8F3EA22C}" type="slidenum">
              <a:rPr lang="en-GB" smtClean="0"/>
              <a:t>51</a:t>
            </a:fld>
            <a:endParaRPr lang="en-GB"/>
          </a:p>
        </p:txBody>
      </p:sp>
    </p:spTree>
    <p:extLst>
      <p:ext uri="{BB962C8B-B14F-4D97-AF65-F5344CB8AC3E}">
        <p14:creationId xmlns:p14="http://schemas.microsoft.com/office/powerpoint/2010/main" val="18234366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0DDD948-B60C-4DFE-A2FF-69CA8F3EA22C}" type="slidenum">
              <a:rPr lang="en-GB" smtClean="0"/>
              <a:t>16</a:t>
            </a:fld>
            <a:endParaRPr lang="en-GB"/>
          </a:p>
        </p:txBody>
      </p:sp>
    </p:spTree>
    <p:extLst>
      <p:ext uri="{BB962C8B-B14F-4D97-AF65-F5344CB8AC3E}">
        <p14:creationId xmlns:p14="http://schemas.microsoft.com/office/powerpoint/2010/main" val="10889930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0DDD948-B60C-4DFE-A2FF-69CA8F3EA22C}" type="slidenum">
              <a:rPr lang="en-GB" smtClean="0"/>
              <a:t>22</a:t>
            </a:fld>
            <a:endParaRPr lang="en-GB"/>
          </a:p>
        </p:txBody>
      </p:sp>
    </p:spTree>
    <p:extLst>
      <p:ext uri="{BB962C8B-B14F-4D97-AF65-F5344CB8AC3E}">
        <p14:creationId xmlns:p14="http://schemas.microsoft.com/office/powerpoint/2010/main" val="39010405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0DDD948-B60C-4DFE-A2FF-69CA8F3EA22C}" type="slidenum">
              <a:rPr lang="en-GB" smtClean="0"/>
              <a:t>25</a:t>
            </a:fld>
            <a:endParaRPr lang="en-GB"/>
          </a:p>
        </p:txBody>
      </p:sp>
    </p:spTree>
    <p:extLst>
      <p:ext uri="{BB962C8B-B14F-4D97-AF65-F5344CB8AC3E}">
        <p14:creationId xmlns:p14="http://schemas.microsoft.com/office/powerpoint/2010/main" val="22629185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0DDD948-B60C-4DFE-A2FF-69CA8F3EA22C}" type="slidenum">
              <a:rPr lang="en-GB" smtClean="0"/>
              <a:t>29</a:t>
            </a:fld>
            <a:endParaRPr lang="en-GB"/>
          </a:p>
        </p:txBody>
      </p:sp>
    </p:spTree>
    <p:extLst>
      <p:ext uri="{BB962C8B-B14F-4D97-AF65-F5344CB8AC3E}">
        <p14:creationId xmlns:p14="http://schemas.microsoft.com/office/powerpoint/2010/main" val="32313489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dirty="0"/>
              <a:t>Recommendations for interagency training:</a:t>
            </a:r>
            <a:endParaRPr lang="en-GB" dirty="0">
              <a:cs typeface="Arial"/>
            </a:endParaRPr>
          </a:p>
          <a:p>
            <a:pPr marL="0" indent="0">
              <a:buNone/>
            </a:pPr>
            <a:r>
              <a:rPr lang="en-GB" sz="1200" i="1" dirty="0">
                <a:effectLst/>
                <a:ea typeface="Calibri" panose="020F0502020204030204" pitchFamily="34" charset="0"/>
                <a:cs typeface="Times New Roman" panose="02020603050405020304" pitchFamily="18" charset="0"/>
              </a:rPr>
              <a:t>	</a:t>
            </a:r>
          </a:p>
          <a:p>
            <a:pPr marL="0" indent="0">
              <a:buNone/>
            </a:pPr>
            <a:r>
              <a:rPr lang="en-GB" i="1" dirty="0">
                <a:ea typeface="Calibri" panose="020F0502020204030204" pitchFamily="34" charset="0"/>
                <a:cs typeface="Times New Roman"/>
              </a:rPr>
              <a:t>	</a:t>
            </a:r>
            <a:r>
              <a:rPr lang="en-GB" i="1" dirty="0">
                <a:ea typeface="+mn-lt"/>
                <a:cs typeface="+mn-lt"/>
              </a:rPr>
              <a:t>“Provide training to staff in the custody suites around drugs </a:t>
            </a:r>
            <a:r>
              <a:rPr lang="en-GB" sz="1200" i="1" dirty="0">
                <a:effectLst/>
                <a:ea typeface="+mn-lt"/>
                <a:cs typeface="+mn-lt"/>
              </a:rPr>
              <a:t>and </a:t>
            </a:r>
            <a:r>
              <a:rPr lang="en-GB" i="1" dirty="0">
                <a:ea typeface="+mn-lt"/>
                <a:cs typeface="+mn-lt"/>
              </a:rPr>
              <a:t>alcohol and in that sense, having education around the impact, the services available</a:t>
            </a:r>
            <a:r>
              <a:rPr lang="en-GB" sz="1200" i="1" dirty="0">
                <a:effectLst/>
                <a:ea typeface="+mn-lt"/>
                <a:cs typeface="+mn-lt"/>
              </a:rPr>
              <a:t>, </a:t>
            </a:r>
            <a:r>
              <a:rPr lang="en-GB" i="1" dirty="0">
                <a:ea typeface="+mn-lt"/>
                <a:cs typeface="+mn-lt"/>
              </a:rPr>
              <a:t>what can happen to people when referrals are made, how they can identify issues, what basic advice you can give, </a:t>
            </a:r>
            <a:r>
              <a:rPr lang="en-GB" sz="1200" i="1" dirty="0">
                <a:effectLst/>
                <a:ea typeface="+mn-lt"/>
                <a:cs typeface="+mn-lt"/>
              </a:rPr>
              <a:t>that </a:t>
            </a:r>
            <a:r>
              <a:rPr lang="en-GB" i="1" dirty="0">
                <a:ea typeface="+mn-lt"/>
                <a:cs typeface="+mn-lt"/>
              </a:rPr>
              <a:t>then helps the whole environment and then you’re in a more positive frame of work.” (SS6)</a:t>
            </a:r>
            <a:endParaRPr lang="en-GB" sz="1200" i="1" dirty="0">
              <a:effectLst/>
              <a:ea typeface="+mn-lt"/>
              <a:cs typeface="+mn-lt"/>
            </a:endParaRPr>
          </a:p>
          <a:p>
            <a:endParaRPr lang="en-GB" dirty="0"/>
          </a:p>
        </p:txBody>
      </p:sp>
      <p:sp>
        <p:nvSpPr>
          <p:cNvPr id="4" name="Slide Number Placeholder 3"/>
          <p:cNvSpPr>
            <a:spLocks noGrp="1"/>
          </p:cNvSpPr>
          <p:nvPr>
            <p:ph type="sldNum" sz="quarter" idx="5"/>
          </p:nvPr>
        </p:nvSpPr>
        <p:spPr/>
        <p:txBody>
          <a:bodyPr/>
          <a:lstStyle/>
          <a:p>
            <a:fld id="{00DDD948-B60C-4DFE-A2FF-69CA8F3EA22C}" type="slidenum">
              <a:rPr lang="en-GB" smtClean="0"/>
              <a:t>30</a:t>
            </a:fld>
            <a:endParaRPr lang="en-GB"/>
          </a:p>
        </p:txBody>
      </p:sp>
    </p:spTree>
    <p:extLst>
      <p:ext uri="{BB962C8B-B14F-4D97-AF65-F5344CB8AC3E}">
        <p14:creationId xmlns:p14="http://schemas.microsoft.com/office/powerpoint/2010/main" val="144607973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0DDD948-B60C-4DFE-A2FF-69CA8F3EA22C}" type="slidenum">
              <a:rPr lang="en-GB" smtClean="0"/>
              <a:t>31</a:t>
            </a:fld>
            <a:endParaRPr lang="en-GB"/>
          </a:p>
        </p:txBody>
      </p:sp>
    </p:spTree>
    <p:extLst>
      <p:ext uri="{BB962C8B-B14F-4D97-AF65-F5344CB8AC3E}">
        <p14:creationId xmlns:p14="http://schemas.microsoft.com/office/powerpoint/2010/main" val="249558499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0DDD948-B60C-4DFE-A2FF-69CA8F3EA22C}" type="slidenum">
              <a:rPr lang="en-GB" smtClean="0"/>
              <a:t>35</a:t>
            </a:fld>
            <a:endParaRPr lang="en-GB"/>
          </a:p>
        </p:txBody>
      </p:sp>
    </p:spTree>
    <p:extLst>
      <p:ext uri="{BB962C8B-B14F-4D97-AF65-F5344CB8AC3E}">
        <p14:creationId xmlns:p14="http://schemas.microsoft.com/office/powerpoint/2010/main" val="27094511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0DDD948-B60C-4DFE-A2FF-69CA8F3EA22C}" type="slidenum">
              <a:rPr lang="en-GB" smtClean="0"/>
              <a:t>43</a:t>
            </a:fld>
            <a:endParaRPr lang="en-GB"/>
          </a:p>
        </p:txBody>
      </p:sp>
    </p:spTree>
    <p:extLst>
      <p:ext uri="{BB962C8B-B14F-4D97-AF65-F5344CB8AC3E}">
        <p14:creationId xmlns:p14="http://schemas.microsoft.com/office/powerpoint/2010/main" val="393086558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emf"/><Relationship Id="rId4" Type="http://schemas.openxmlformats.org/officeDocument/2006/relationships/image" Target="../media/image3.emf"/></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image" Target="../media/image19.emf"/><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4.emf"/><Relationship Id="rId4" Type="http://schemas.openxmlformats.org/officeDocument/2006/relationships/image" Target="../media/image9.emf"/></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emf"/><Relationship Id="rId4" Type="http://schemas.openxmlformats.org/officeDocument/2006/relationships/image" Target="../media/image3.emf"/></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21.jpe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2.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jpe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20.emf"/><Relationship Id="rId4" Type="http://schemas.openxmlformats.org/officeDocument/2006/relationships/image" Target="../media/image4.emf"/></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1.emf"/><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8.emf"/><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4.emf"/><Relationship Id="rId4" Type="http://schemas.openxmlformats.org/officeDocument/2006/relationships/image" Target="../media/image10.emf"/></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11.emf"/><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13.emf"/><Relationship Id="rId4" Type="http://schemas.openxmlformats.org/officeDocument/2006/relationships/image" Target="../media/image12.emf"/></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image" Target="../media/image11.emf"/><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4.emf"/><Relationship Id="rId4" Type="http://schemas.openxmlformats.org/officeDocument/2006/relationships/image" Target="../media/image13.emf"/></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emf"/><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4.emf"/><Relationship Id="rId4" Type="http://schemas.openxmlformats.org/officeDocument/2006/relationships/image" Target="../media/image16.emf"/></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image" Target="../media/image8.emf"/><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4.emf"/><Relationship Id="rId4" Type="http://schemas.openxmlformats.org/officeDocument/2006/relationships/image" Target="../media/image18.emf"/></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7_Title Slid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7BC1C9C2-FB98-9449-B8F0-39AAEDD3EE42}"/>
              </a:ext>
            </a:extLst>
          </p:cNvPr>
          <p:cNvPicPr>
            <a:picLocks noChangeAspect="1"/>
          </p:cNvPicPr>
          <p:nvPr userDrawn="1"/>
        </p:nvPicPr>
        <p:blipFill>
          <a:blip r:embed="rId2"/>
          <a:stretch>
            <a:fillRect/>
          </a:stretch>
        </p:blipFill>
        <p:spPr>
          <a:xfrm>
            <a:off x="0" y="0"/>
            <a:ext cx="12192000" cy="6858000"/>
          </a:xfrm>
          <a:prstGeom prst="rect">
            <a:avLst/>
          </a:prstGeom>
        </p:spPr>
      </p:pic>
      <p:pic>
        <p:nvPicPr>
          <p:cNvPr id="9" name="Picture 8">
            <a:extLst>
              <a:ext uri="{FF2B5EF4-FFF2-40B4-BE49-F238E27FC236}">
                <a16:creationId xmlns:a16="http://schemas.microsoft.com/office/drawing/2014/main" id="{EDC8F958-22FC-904F-8492-ECBB12608F6B}"/>
              </a:ext>
            </a:extLst>
          </p:cNvPr>
          <p:cNvPicPr>
            <a:picLocks noChangeAspect="1"/>
          </p:cNvPicPr>
          <p:nvPr userDrawn="1"/>
        </p:nvPicPr>
        <p:blipFill rotWithShape="1">
          <a:blip r:embed="rId3"/>
          <a:srcRect l="35446" b="23513"/>
          <a:stretch/>
        </p:blipFill>
        <p:spPr>
          <a:xfrm>
            <a:off x="0" y="4799507"/>
            <a:ext cx="1737360" cy="2058494"/>
          </a:xfrm>
          <a:prstGeom prst="rect">
            <a:avLst/>
          </a:prstGeom>
        </p:spPr>
      </p:pic>
      <p:pic>
        <p:nvPicPr>
          <p:cNvPr id="10" name="Picture 9">
            <a:extLst>
              <a:ext uri="{FF2B5EF4-FFF2-40B4-BE49-F238E27FC236}">
                <a16:creationId xmlns:a16="http://schemas.microsoft.com/office/drawing/2014/main" id="{5B304E4C-D148-DF45-B7F2-E70F5B2E2408}"/>
              </a:ext>
            </a:extLst>
          </p:cNvPr>
          <p:cNvPicPr>
            <a:picLocks noChangeAspect="1"/>
          </p:cNvPicPr>
          <p:nvPr userDrawn="1"/>
        </p:nvPicPr>
        <p:blipFill>
          <a:blip r:embed="rId4"/>
          <a:stretch>
            <a:fillRect/>
          </a:stretch>
        </p:blipFill>
        <p:spPr>
          <a:xfrm rot="16200000">
            <a:off x="10239223" y="1795994"/>
            <a:ext cx="1579199" cy="1184400"/>
          </a:xfrm>
          <a:prstGeom prst="rect">
            <a:avLst/>
          </a:prstGeom>
        </p:spPr>
      </p:pic>
      <p:sp>
        <p:nvSpPr>
          <p:cNvPr id="2" name="Title 1">
            <a:extLst>
              <a:ext uri="{FF2B5EF4-FFF2-40B4-BE49-F238E27FC236}">
                <a16:creationId xmlns:a16="http://schemas.microsoft.com/office/drawing/2014/main" id="{57422C64-CDB5-E34F-8C97-66C6D9D51E5F}"/>
              </a:ext>
            </a:extLst>
          </p:cNvPr>
          <p:cNvSpPr>
            <a:spLocks noGrp="1"/>
          </p:cNvSpPr>
          <p:nvPr>
            <p:ph type="ctrTitle"/>
          </p:nvPr>
        </p:nvSpPr>
        <p:spPr>
          <a:xfrm>
            <a:off x="1524000" y="1122363"/>
            <a:ext cx="9144000" cy="2387600"/>
          </a:xfrm>
          <a:noFill/>
        </p:spPr>
        <p:txBody>
          <a:bodyPr anchor="b"/>
          <a:lstStyle>
            <a:lvl1pPr algn="ctr">
              <a:defRPr sz="6000">
                <a:solidFill>
                  <a:schemeClr val="bg1"/>
                </a:solidFill>
              </a:defRPr>
            </a:lvl1pPr>
          </a:lstStyle>
          <a:p>
            <a:r>
              <a:rPr lang="en-US"/>
              <a:t>Click to edit Master title</a:t>
            </a:r>
          </a:p>
        </p:txBody>
      </p:sp>
      <p:sp>
        <p:nvSpPr>
          <p:cNvPr id="3" name="Subtitle 2">
            <a:extLst>
              <a:ext uri="{FF2B5EF4-FFF2-40B4-BE49-F238E27FC236}">
                <a16:creationId xmlns:a16="http://schemas.microsoft.com/office/drawing/2014/main" id="{6274537D-7872-3E4B-A3AB-665CBC6EA06A}"/>
              </a:ext>
            </a:extLst>
          </p:cNvPr>
          <p:cNvSpPr>
            <a:spLocks noGrp="1"/>
          </p:cNvSpPr>
          <p:nvPr>
            <p:ph type="subTitle" idx="1"/>
          </p:nvPr>
        </p:nvSpPr>
        <p:spPr>
          <a:xfrm>
            <a:off x="1524000" y="3986194"/>
            <a:ext cx="9144000" cy="1271606"/>
          </a:xfrm>
        </p:spPr>
        <p:txBody>
          <a:bodyPr/>
          <a:lstStyle>
            <a:lvl1pPr marL="0" indent="0" algn="ctr">
              <a:buNone/>
              <a:defRPr sz="2400">
                <a:solidFill>
                  <a:schemeClr val="bg1"/>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a:t>
            </a:r>
          </a:p>
        </p:txBody>
      </p:sp>
      <p:sp>
        <p:nvSpPr>
          <p:cNvPr id="6" name="Slide Number Placeholder 5">
            <a:extLst>
              <a:ext uri="{FF2B5EF4-FFF2-40B4-BE49-F238E27FC236}">
                <a16:creationId xmlns:a16="http://schemas.microsoft.com/office/drawing/2014/main" id="{37DB257D-A0E0-EF48-ABA3-7782115D606E}"/>
              </a:ext>
            </a:extLst>
          </p:cNvPr>
          <p:cNvSpPr>
            <a:spLocks noGrp="1"/>
          </p:cNvSpPr>
          <p:nvPr>
            <p:ph type="sldNum" sz="quarter" idx="12"/>
          </p:nvPr>
        </p:nvSpPr>
        <p:spPr/>
        <p:txBody>
          <a:bodyPr/>
          <a:lstStyle>
            <a:lvl1pPr>
              <a:defRPr>
                <a:solidFill>
                  <a:schemeClr val="bg1"/>
                </a:solidFill>
              </a:defRPr>
            </a:lvl1pPr>
          </a:lstStyle>
          <a:p>
            <a:fld id="{EE1A55DE-D795-7B44-9085-719E51EC44B5}" type="slidenum">
              <a:rPr lang="en-US" smtClean="0"/>
              <a:pPr/>
              <a:t>‹#›</a:t>
            </a:fld>
            <a:endParaRPr lang="en-US"/>
          </a:p>
        </p:txBody>
      </p:sp>
      <p:sp>
        <p:nvSpPr>
          <p:cNvPr id="11" name="TextBox 10">
            <a:extLst>
              <a:ext uri="{FF2B5EF4-FFF2-40B4-BE49-F238E27FC236}">
                <a16:creationId xmlns:a16="http://schemas.microsoft.com/office/drawing/2014/main" id="{1D3C93AA-AEC1-E348-A455-2BBDEC699ED7}"/>
              </a:ext>
            </a:extLst>
          </p:cNvPr>
          <p:cNvSpPr txBox="1"/>
          <p:nvPr userDrawn="1"/>
        </p:nvSpPr>
        <p:spPr>
          <a:xfrm>
            <a:off x="873760" y="-538480"/>
            <a:ext cx="184731" cy="369332"/>
          </a:xfrm>
          <a:prstGeom prst="rect">
            <a:avLst/>
          </a:prstGeom>
          <a:noFill/>
        </p:spPr>
        <p:txBody>
          <a:bodyPr wrap="none" rtlCol="0">
            <a:spAutoFit/>
          </a:bodyPr>
          <a:lstStyle/>
          <a:p>
            <a:endParaRPr lang="en-US"/>
          </a:p>
        </p:txBody>
      </p:sp>
      <p:pic>
        <p:nvPicPr>
          <p:cNvPr id="14" name="Picture 13">
            <a:extLst>
              <a:ext uri="{FF2B5EF4-FFF2-40B4-BE49-F238E27FC236}">
                <a16:creationId xmlns:a16="http://schemas.microsoft.com/office/drawing/2014/main" id="{239D3C52-456B-CF49-8D86-ABB528E08D2A}"/>
              </a:ext>
            </a:extLst>
          </p:cNvPr>
          <p:cNvPicPr>
            <a:picLocks noChangeAspect="1"/>
          </p:cNvPicPr>
          <p:nvPr userDrawn="1"/>
        </p:nvPicPr>
        <p:blipFill rotWithShape="1">
          <a:blip r:embed="rId5"/>
          <a:srcRect t="3" r="6601" b="-36686"/>
          <a:stretch/>
        </p:blipFill>
        <p:spPr>
          <a:xfrm>
            <a:off x="436034" y="1131569"/>
            <a:ext cx="11387159" cy="45719"/>
          </a:xfrm>
          <a:prstGeom prst="rect">
            <a:avLst/>
          </a:prstGeom>
        </p:spPr>
      </p:pic>
      <p:pic>
        <p:nvPicPr>
          <p:cNvPr id="4" name="Picture 3"/>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349728" y="95443"/>
            <a:ext cx="4334098" cy="901746"/>
          </a:xfrm>
          <a:prstGeom prst="rect">
            <a:avLst/>
          </a:prstGeom>
        </p:spPr>
      </p:pic>
    </p:spTree>
    <p:extLst>
      <p:ext uri="{BB962C8B-B14F-4D97-AF65-F5344CB8AC3E}">
        <p14:creationId xmlns:p14="http://schemas.microsoft.com/office/powerpoint/2010/main" val="21766179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4_Two Content">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6C3FA3C1-F34D-4D4A-A999-6BD04B870E4A}"/>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AA4281D-3412-5E48-9A52-70612FA4E1AE}"/>
              </a:ext>
            </a:extLst>
          </p:cNvPr>
          <p:cNvSpPr>
            <a:spLocks noGrp="1"/>
          </p:cNvSpPr>
          <p:nvPr>
            <p:ph type="title"/>
          </p:nvPr>
        </p:nvSpPr>
        <p:spPr>
          <a:xfrm>
            <a:off x="838200" y="2562303"/>
            <a:ext cx="9159240" cy="1325563"/>
          </a:xfrm>
        </p:spPr>
        <p:txBody>
          <a:bodyPr>
            <a:normAutofit/>
          </a:bodyPr>
          <a:lstStyle>
            <a:lvl1pPr>
              <a:defRPr sz="4800">
                <a:solidFill>
                  <a:srgbClr val="193E72"/>
                </a:solidFill>
              </a:defRPr>
            </a:lvl1pPr>
          </a:lstStyle>
          <a:p>
            <a:r>
              <a:rPr lang="en-US"/>
              <a:t>Click to edit Master title</a:t>
            </a:r>
          </a:p>
        </p:txBody>
      </p:sp>
      <p:sp>
        <p:nvSpPr>
          <p:cNvPr id="7" name="Slide Number Placeholder 6">
            <a:extLst>
              <a:ext uri="{FF2B5EF4-FFF2-40B4-BE49-F238E27FC236}">
                <a16:creationId xmlns:a16="http://schemas.microsoft.com/office/drawing/2014/main" id="{419B6C91-4419-6945-B1FB-13E02AAEB7DA}"/>
              </a:ext>
            </a:extLst>
          </p:cNvPr>
          <p:cNvSpPr>
            <a:spLocks noGrp="1"/>
          </p:cNvSpPr>
          <p:nvPr>
            <p:ph type="sldNum" sz="quarter" idx="12"/>
          </p:nvPr>
        </p:nvSpPr>
        <p:spPr/>
        <p:txBody>
          <a:bodyPr/>
          <a:lstStyle/>
          <a:p>
            <a:fld id="{EE1A55DE-D795-7B44-9085-719E51EC44B5}" type="slidenum">
              <a:rPr lang="en-US" smtClean="0"/>
              <a:t>‹#›</a:t>
            </a:fld>
            <a:endParaRPr lang="en-US"/>
          </a:p>
        </p:txBody>
      </p:sp>
      <p:pic>
        <p:nvPicPr>
          <p:cNvPr id="15" name="Picture 14">
            <a:extLst>
              <a:ext uri="{FF2B5EF4-FFF2-40B4-BE49-F238E27FC236}">
                <a16:creationId xmlns:a16="http://schemas.microsoft.com/office/drawing/2014/main" id="{F9D905AD-F873-2A44-82D4-3A8989E2B37C}"/>
              </a:ext>
            </a:extLst>
          </p:cNvPr>
          <p:cNvPicPr>
            <a:picLocks noChangeAspect="1"/>
          </p:cNvPicPr>
          <p:nvPr userDrawn="1"/>
        </p:nvPicPr>
        <p:blipFill>
          <a:blip r:embed="rId3"/>
          <a:stretch>
            <a:fillRect/>
          </a:stretch>
        </p:blipFill>
        <p:spPr>
          <a:xfrm rot="12288281">
            <a:off x="10164502" y="1399542"/>
            <a:ext cx="1342276" cy="1285674"/>
          </a:xfrm>
          <a:prstGeom prst="rect">
            <a:avLst/>
          </a:prstGeom>
        </p:spPr>
      </p:pic>
      <p:pic>
        <p:nvPicPr>
          <p:cNvPr id="18" name="Picture 17">
            <a:extLst>
              <a:ext uri="{FF2B5EF4-FFF2-40B4-BE49-F238E27FC236}">
                <a16:creationId xmlns:a16="http://schemas.microsoft.com/office/drawing/2014/main" id="{21FD4E0F-C273-6D40-A933-CEE0CA6AA3E0}"/>
              </a:ext>
            </a:extLst>
          </p:cNvPr>
          <p:cNvPicPr>
            <a:picLocks noChangeAspect="1"/>
          </p:cNvPicPr>
          <p:nvPr userDrawn="1"/>
        </p:nvPicPr>
        <p:blipFill rotWithShape="1">
          <a:blip r:embed="rId4"/>
          <a:srcRect l="8151" b="33145"/>
          <a:stretch/>
        </p:blipFill>
        <p:spPr>
          <a:xfrm>
            <a:off x="1" y="4480660"/>
            <a:ext cx="3091180" cy="2377341"/>
          </a:xfrm>
          <a:prstGeom prst="rect">
            <a:avLst/>
          </a:prstGeom>
        </p:spPr>
      </p:pic>
      <p:pic>
        <p:nvPicPr>
          <p:cNvPr id="11" name="Picture 10">
            <a:extLst>
              <a:ext uri="{FF2B5EF4-FFF2-40B4-BE49-F238E27FC236}">
                <a16:creationId xmlns:a16="http://schemas.microsoft.com/office/drawing/2014/main" id="{239D3C52-456B-CF49-8D86-ABB528E08D2A}"/>
              </a:ext>
            </a:extLst>
          </p:cNvPr>
          <p:cNvPicPr>
            <a:picLocks noChangeAspect="1"/>
          </p:cNvPicPr>
          <p:nvPr userDrawn="1"/>
        </p:nvPicPr>
        <p:blipFill rotWithShape="1">
          <a:blip r:embed="rId5"/>
          <a:srcRect t="3" r="6601" b="-36686"/>
          <a:stretch/>
        </p:blipFill>
        <p:spPr>
          <a:xfrm>
            <a:off x="436034" y="1131569"/>
            <a:ext cx="11387159" cy="45719"/>
          </a:xfrm>
          <a:prstGeom prst="rect">
            <a:avLst/>
          </a:prstGeom>
        </p:spPr>
      </p:pic>
      <p:pic>
        <p:nvPicPr>
          <p:cNvPr id="3" name="Picture 2"/>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319657" y="87902"/>
            <a:ext cx="4324572" cy="901746"/>
          </a:xfrm>
          <a:prstGeom prst="rect">
            <a:avLst/>
          </a:prstGeom>
        </p:spPr>
      </p:pic>
    </p:spTree>
    <p:extLst>
      <p:ext uri="{BB962C8B-B14F-4D97-AF65-F5344CB8AC3E}">
        <p14:creationId xmlns:p14="http://schemas.microsoft.com/office/powerpoint/2010/main" val="30828505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6_Title Slid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7BC1C9C2-FB98-9449-B8F0-39AAEDD3EE42}"/>
              </a:ext>
            </a:extLst>
          </p:cNvPr>
          <p:cNvPicPr>
            <a:picLocks noChangeAspect="1"/>
          </p:cNvPicPr>
          <p:nvPr userDrawn="1"/>
        </p:nvPicPr>
        <p:blipFill>
          <a:blip r:embed="rId2"/>
          <a:stretch>
            <a:fillRect/>
          </a:stretch>
        </p:blipFill>
        <p:spPr>
          <a:xfrm>
            <a:off x="0" y="0"/>
            <a:ext cx="12192000" cy="6858000"/>
          </a:xfrm>
          <a:prstGeom prst="rect">
            <a:avLst/>
          </a:prstGeom>
        </p:spPr>
      </p:pic>
      <p:pic>
        <p:nvPicPr>
          <p:cNvPr id="9" name="Picture 8">
            <a:extLst>
              <a:ext uri="{FF2B5EF4-FFF2-40B4-BE49-F238E27FC236}">
                <a16:creationId xmlns:a16="http://schemas.microsoft.com/office/drawing/2014/main" id="{EDC8F958-22FC-904F-8492-ECBB12608F6B}"/>
              </a:ext>
            </a:extLst>
          </p:cNvPr>
          <p:cNvPicPr>
            <a:picLocks noChangeAspect="1"/>
          </p:cNvPicPr>
          <p:nvPr userDrawn="1"/>
        </p:nvPicPr>
        <p:blipFill rotWithShape="1">
          <a:blip r:embed="rId3"/>
          <a:srcRect l="35446" b="23513"/>
          <a:stretch/>
        </p:blipFill>
        <p:spPr>
          <a:xfrm>
            <a:off x="0" y="4799507"/>
            <a:ext cx="1737360" cy="2058494"/>
          </a:xfrm>
          <a:prstGeom prst="rect">
            <a:avLst/>
          </a:prstGeom>
        </p:spPr>
      </p:pic>
      <p:pic>
        <p:nvPicPr>
          <p:cNvPr id="10" name="Picture 9">
            <a:extLst>
              <a:ext uri="{FF2B5EF4-FFF2-40B4-BE49-F238E27FC236}">
                <a16:creationId xmlns:a16="http://schemas.microsoft.com/office/drawing/2014/main" id="{5B304E4C-D148-DF45-B7F2-E70F5B2E2408}"/>
              </a:ext>
            </a:extLst>
          </p:cNvPr>
          <p:cNvPicPr>
            <a:picLocks noChangeAspect="1"/>
          </p:cNvPicPr>
          <p:nvPr userDrawn="1"/>
        </p:nvPicPr>
        <p:blipFill>
          <a:blip r:embed="rId4"/>
          <a:stretch>
            <a:fillRect/>
          </a:stretch>
        </p:blipFill>
        <p:spPr>
          <a:xfrm rot="16200000">
            <a:off x="10239223" y="1795994"/>
            <a:ext cx="1579199" cy="1184400"/>
          </a:xfrm>
          <a:prstGeom prst="rect">
            <a:avLst/>
          </a:prstGeom>
        </p:spPr>
      </p:pic>
      <p:sp>
        <p:nvSpPr>
          <p:cNvPr id="6" name="Slide Number Placeholder 5">
            <a:extLst>
              <a:ext uri="{FF2B5EF4-FFF2-40B4-BE49-F238E27FC236}">
                <a16:creationId xmlns:a16="http://schemas.microsoft.com/office/drawing/2014/main" id="{37DB257D-A0E0-EF48-ABA3-7782115D606E}"/>
              </a:ext>
            </a:extLst>
          </p:cNvPr>
          <p:cNvSpPr>
            <a:spLocks noGrp="1"/>
          </p:cNvSpPr>
          <p:nvPr>
            <p:ph type="sldNum" sz="quarter" idx="12"/>
          </p:nvPr>
        </p:nvSpPr>
        <p:spPr/>
        <p:txBody>
          <a:bodyPr/>
          <a:lstStyle>
            <a:lvl1pPr>
              <a:defRPr>
                <a:solidFill>
                  <a:schemeClr val="bg1"/>
                </a:solidFill>
              </a:defRPr>
            </a:lvl1pPr>
          </a:lstStyle>
          <a:p>
            <a:fld id="{EE1A55DE-D795-7B44-9085-719E51EC44B5}" type="slidenum">
              <a:rPr lang="en-US" smtClean="0"/>
              <a:pPr/>
              <a:t>‹#›</a:t>
            </a:fld>
            <a:endParaRPr lang="en-US"/>
          </a:p>
        </p:txBody>
      </p:sp>
      <p:sp>
        <p:nvSpPr>
          <p:cNvPr id="11" name="TextBox 10">
            <a:extLst>
              <a:ext uri="{FF2B5EF4-FFF2-40B4-BE49-F238E27FC236}">
                <a16:creationId xmlns:a16="http://schemas.microsoft.com/office/drawing/2014/main" id="{1D3C93AA-AEC1-E348-A455-2BBDEC699ED7}"/>
              </a:ext>
            </a:extLst>
          </p:cNvPr>
          <p:cNvSpPr txBox="1"/>
          <p:nvPr userDrawn="1"/>
        </p:nvSpPr>
        <p:spPr>
          <a:xfrm>
            <a:off x="873760" y="-538480"/>
            <a:ext cx="184731" cy="369332"/>
          </a:xfrm>
          <a:prstGeom prst="rect">
            <a:avLst/>
          </a:prstGeom>
          <a:noFill/>
        </p:spPr>
        <p:txBody>
          <a:bodyPr wrap="none" rtlCol="0">
            <a:spAutoFit/>
          </a:bodyPr>
          <a:lstStyle/>
          <a:p>
            <a:endParaRPr lang="en-US"/>
          </a:p>
        </p:txBody>
      </p:sp>
      <p:sp>
        <p:nvSpPr>
          <p:cNvPr id="12" name="Title 1">
            <a:extLst>
              <a:ext uri="{FF2B5EF4-FFF2-40B4-BE49-F238E27FC236}">
                <a16:creationId xmlns:a16="http://schemas.microsoft.com/office/drawing/2014/main" id="{8C69DFD5-858D-D642-ADE1-D548CB19E775}"/>
              </a:ext>
            </a:extLst>
          </p:cNvPr>
          <p:cNvSpPr>
            <a:spLocks noGrp="1"/>
          </p:cNvSpPr>
          <p:nvPr>
            <p:ph type="title"/>
          </p:nvPr>
        </p:nvSpPr>
        <p:spPr>
          <a:xfrm>
            <a:off x="838200" y="2488688"/>
            <a:ext cx="9403080" cy="1133477"/>
          </a:xfrm>
        </p:spPr>
        <p:txBody>
          <a:bodyPr anchor="b">
            <a:noAutofit/>
          </a:bodyPr>
          <a:lstStyle>
            <a:lvl1pPr>
              <a:defRPr sz="4800">
                <a:solidFill>
                  <a:schemeClr val="bg1"/>
                </a:solidFill>
              </a:defRPr>
            </a:lvl1pPr>
          </a:lstStyle>
          <a:p>
            <a:r>
              <a:rPr lang="en-US"/>
              <a:t>Click to edit Master title</a:t>
            </a:r>
          </a:p>
        </p:txBody>
      </p:sp>
      <p:pic>
        <p:nvPicPr>
          <p:cNvPr id="19" name="Picture 18">
            <a:extLst>
              <a:ext uri="{FF2B5EF4-FFF2-40B4-BE49-F238E27FC236}">
                <a16:creationId xmlns:a16="http://schemas.microsoft.com/office/drawing/2014/main" id="{239D3C52-456B-CF49-8D86-ABB528E08D2A}"/>
              </a:ext>
            </a:extLst>
          </p:cNvPr>
          <p:cNvPicPr>
            <a:picLocks noChangeAspect="1"/>
          </p:cNvPicPr>
          <p:nvPr userDrawn="1"/>
        </p:nvPicPr>
        <p:blipFill rotWithShape="1">
          <a:blip r:embed="rId5"/>
          <a:srcRect t="3" r="6601" b="-36686"/>
          <a:stretch/>
        </p:blipFill>
        <p:spPr>
          <a:xfrm>
            <a:off x="436034" y="1131569"/>
            <a:ext cx="11387159" cy="45719"/>
          </a:xfrm>
          <a:prstGeom prst="rect">
            <a:avLst/>
          </a:prstGeom>
        </p:spPr>
      </p:pic>
      <p:pic>
        <p:nvPicPr>
          <p:cNvPr id="2" name="Picture 1"/>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436034" y="114912"/>
            <a:ext cx="4334098" cy="901746"/>
          </a:xfrm>
          <a:prstGeom prst="rect">
            <a:avLst/>
          </a:prstGeom>
        </p:spPr>
      </p:pic>
    </p:spTree>
    <p:extLst>
      <p:ext uri="{BB962C8B-B14F-4D97-AF65-F5344CB8AC3E}">
        <p14:creationId xmlns:p14="http://schemas.microsoft.com/office/powerpoint/2010/main" val="5499321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1_Title Slide">
    <p:spTree>
      <p:nvGrpSpPr>
        <p:cNvPr id="1" name=""/>
        <p:cNvGrpSpPr/>
        <p:nvPr/>
      </p:nvGrpSpPr>
      <p:grpSpPr>
        <a:xfrm>
          <a:off x="0" y="0"/>
          <a:ext cx="0" cy="0"/>
          <a:chOff x="0" y="0"/>
          <a:chExt cx="0" cy="0"/>
        </a:xfrm>
      </p:grpSpPr>
      <p:sp>
        <p:nvSpPr>
          <p:cNvPr id="13" name="Rectangle 12"/>
          <p:cNvSpPr/>
          <p:nvPr userDrawn="1"/>
        </p:nvSpPr>
        <p:spPr>
          <a:xfrm>
            <a:off x="0" y="4046"/>
            <a:ext cx="12192000" cy="6853954"/>
          </a:xfrm>
          <a:prstGeom prst="rect">
            <a:avLst/>
          </a:prstGeom>
          <a:solidFill>
            <a:srgbClr val="193E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075" name="Picture 3" descr="C:\Users\Charanjit\Desktop\cover_slide-2.jpg"/>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t="-1" b="58785"/>
          <a:stretch/>
        </p:blipFill>
        <p:spPr bwMode="auto">
          <a:xfrm>
            <a:off x="0" y="-2"/>
            <a:ext cx="12192000" cy="3552827"/>
          </a:xfrm>
          <a:prstGeom prst="rect">
            <a:avLst/>
          </a:prstGeom>
          <a:noFill/>
          <a:extLst>
            <a:ext uri="{909E8E84-426E-40DD-AFC4-6F175D3DCCD1}">
              <a14:hiddenFill xmlns:a14="http://schemas.microsoft.com/office/drawing/2010/main">
                <a:solidFill>
                  <a:srgbClr val="FFFFFF"/>
                </a:solidFill>
              </a14:hiddenFill>
            </a:ext>
          </a:extLst>
        </p:spPr>
      </p:pic>
      <p:sp>
        <p:nvSpPr>
          <p:cNvPr id="26" name="Picture Placeholder 21"/>
          <p:cNvSpPr>
            <a:spLocks noGrp="1"/>
          </p:cNvSpPr>
          <p:nvPr>
            <p:ph type="pic" sz="quarter" idx="15"/>
          </p:nvPr>
        </p:nvSpPr>
        <p:spPr>
          <a:xfrm>
            <a:off x="2579505" y="-2"/>
            <a:ext cx="5021445" cy="3552827"/>
          </a:xfrm>
        </p:spPr>
        <p:txBody>
          <a:bodyPr/>
          <a:lstStyle>
            <a:lvl1pPr marL="0" indent="0">
              <a:buNone/>
              <a:defRPr>
                <a:latin typeface="Arial" pitchFamily="34" charset="0"/>
                <a:cs typeface="Arial" pitchFamily="34" charset="0"/>
              </a:defRPr>
            </a:lvl1pPr>
          </a:lstStyle>
          <a:p>
            <a:endParaRPr lang="en-GB"/>
          </a:p>
          <a:p>
            <a:endParaRPr lang="en-GB"/>
          </a:p>
          <a:p>
            <a:endParaRPr lang="en-GB"/>
          </a:p>
          <a:p>
            <a:endParaRPr lang="en-GB"/>
          </a:p>
          <a:p>
            <a:endParaRPr lang="en-GB"/>
          </a:p>
          <a:p>
            <a:endParaRPr lang="en-GB"/>
          </a:p>
          <a:p>
            <a:r>
              <a:rPr lang="en-GB"/>
              <a:t>Insert picture</a:t>
            </a:r>
          </a:p>
        </p:txBody>
      </p:sp>
      <p:sp>
        <p:nvSpPr>
          <p:cNvPr id="14" name="Title 1"/>
          <p:cNvSpPr>
            <a:spLocks noGrp="1"/>
          </p:cNvSpPr>
          <p:nvPr>
            <p:ph type="ctrTitle"/>
          </p:nvPr>
        </p:nvSpPr>
        <p:spPr>
          <a:xfrm>
            <a:off x="2084205" y="3930554"/>
            <a:ext cx="8869544" cy="802499"/>
          </a:xfrm>
        </p:spPr>
        <p:txBody>
          <a:bodyPr anchor="b">
            <a:normAutofit/>
          </a:bodyPr>
          <a:lstStyle>
            <a:lvl1pPr algn="l">
              <a:defRPr sz="3600">
                <a:solidFill>
                  <a:schemeClr val="bg1"/>
                </a:solidFill>
                <a:latin typeface="Arial" panose="020B0604020202020204" pitchFamily="34" charset="0"/>
                <a:cs typeface="Arial" panose="020B0604020202020204" pitchFamily="34" charset="0"/>
              </a:defRPr>
            </a:lvl1pPr>
          </a:lstStyle>
          <a:p>
            <a:r>
              <a:rPr lang="en-US"/>
              <a:t>Click to edit Master title style</a:t>
            </a:r>
          </a:p>
        </p:txBody>
      </p:sp>
      <p:sp>
        <p:nvSpPr>
          <p:cNvPr id="18" name="Subtitle 2"/>
          <p:cNvSpPr>
            <a:spLocks noGrp="1"/>
          </p:cNvSpPr>
          <p:nvPr>
            <p:ph type="subTitle" idx="1"/>
          </p:nvPr>
        </p:nvSpPr>
        <p:spPr>
          <a:xfrm>
            <a:off x="2084206" y="4971099"/>
            <a:ext cx="6900100" cy="675003"/>
          </a:xfrm>
        </p:spPr>
        <p:txBody>
          <a:bodyPr>
            <a:normAutofit/>
          </a:bodyPr>
          <a:lstStyle>
            <a:lvl1pPr marL="0" indent="0" algn="l">
              <a:buNone/>
              <a:defRPr sz="2000">
                <a:solidFill>
                  <a:schemeClr val="bg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9" name="Slide Number Placeholder 5"/>
          <p:cNvSpPr>
            <a:spLocks noGrp="1"/>
          </p:cNvSpPr>
          <p:nvPr>
            <p:ph type="sldNum" sz="quarter" idx="12"/>
          </p:nvPr>
        </p:nvSpPr>
        <p:spPr>
          <a:xfrm>
            <a:off x="6457950" y="6356351"/>
            <a:ext cx="2057400" cy="365125"/>
          </a:xfrm>
        </p:spPr>
        <p:txBody>
          <a:bodyPr/>
          <a:lstStyle>
            <a:lvl1pPr>
              <a:defRPr>
                <a:solidFill>
                  <a:schemeClr val="bg1"/>
                </a:solidFill>
                <a:latin typeface="Arial" panose="020B0604020202020204" pitchFamily="34" charset="0"/>
                <a:cs typeface="Arial" panose="020B0604020202020204" pitchFamily="34" charset="0"/>
              </a:defRPr>
            </a:lvl1pPr>
          </a:lstStyle>
          <a:p>
            <a:fld id="{B856BA93-D92C-4B3D-A925-0A69E5C8F74E}" type="slidenum">
              <a:rPr lang="en-GB" smtClean="0"/>
              <a:pPr/>
              <a:t>‹#›</a:t>
            </a:fld>
            <a:endParaRPr lang="en-GB"/>
          </a:p>
        </p:txBody>
      </p:sp>
      <p:pic>
        <p:nvPicPr>
          <p:cNvPr id="10" name="Picture 9">
            <a:extLst>
              <a:ext uri="{FF2B5EF4-FFF2-40B4-BE49-F238E27FC236}">
                <a16:creationId xmlns:a16="http://schemas.microsoft.com/office/drawing/2014/main" id="{D3EA3455-F170-324C-88B5-287718264867}"/>
              </a:ext>
            </a:extLst>
          </p:cNvPr>
          <p:cNvPicPr>
            <a:picLocks noChangeAspect="1"/>
          </p:cNvPicPr>
          <p:nvPr userDrawn="1"/>
        </p:nvPicPr>
        <p:blipFill rotWithShape="1">
          <a:blip r:embed="rId3"/>
          <a:srcRect t="5" r="8043" b="-142998"/>
          <a:stretch/>
        </p:blipFill>
        <p:spPr>
          <a:xfrm>
            <a:off x="400051" y="5863397"/>
            <a:ext cx="11056823" cy="60118"/>
          </a:xfrm>
          <a:prstGeom prst="rect">
            <a:avLst/>
          </a:prstGeom>
        </p:spPr>
      </p:pic>
      <p:pic>
        <p:nvPicPr>
          <p:cNvPr id="2" name="Picture 1"/>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58140" y="5874700"/>
            <a:ext cx="4334098" cy="901746"/>
          </a:xfrm>
          <a:prstGeom prst="rect">
            <a:avLst/>
          </a:prstGeom>
        </p:spPr>
      </p:pic>
    </p:spTree>
    <p:extLst>
      <p:ext uri="{BB962C8B-B14F-4D97-AF65-F5344CB8AC3E}">
        <p14:creationId xmlns:p14="http://schemas.microsoft.com/office/powerpoint/2010/main" val="145583245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8_Title Slide">
    <p:spTree>
      <p:nvGrpSpPr>
        <p:cNvPr id="1" name=""/>
        <p:cNvGrpSpPr/>
        <p:nvPr/>
      </p:nvGrpSpPr>
      <p:grpSpPr>
        <a:xfrm>
          <a:off x="0" y="0"/>
          <a:ext cx="0" cy="0"/>
          <a:chOff x="0" y="0"/>
          <a:chExt cx="0" cy="0"/>
        </a:xfrm>
      </p:grpSpPr>
      <p:sp>
        <p:nvSpPr>
          <p:cNvPr id="13" name="Rectangle 12"/>
          <p:cNvSpPr/>
          <p:nvPr userDrawn="1"/>
        </p:nvSpPr>
        <p:spPr>
          <a:xfrm>
            <a:off x="0" y="4046"/>
            <a:ext cx="12192000" cy="6853954"/>
          </a:xfrm>
          <a:prstGeom prst="rect">
            <a:avLst/>
          </a:prstGeom>
          <a:solidFill>
            <a:srgbClr val="193E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052" name="Picture 4" descr="C:\Users\Charanjit\Desktop\cover_slide.jpg"/>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l="35129" t="1529" b="1381"/>
          <a:stretch/>
        </p:blipFill>
        <p:spPr bwMode="auto">
          <a:xfrm>
            <a:off x="5715000" y="4046"/>
            <a:ext cx="6477000" cy="6853954"/>
          </a:xfrm>
          <a:prstGeom prst="rect">
            <a:avLst/>
          </a:prstGeom>
          <a:noFill/>
          <a:extLst>
            <a:ext uri="{909E8E84-426E-40DD-AFC4-6F175D3DCCD1}">
              <a14:hiddenFill xmlns:a14="http://schemas.microsoft.com/office/drawing/2010/main">
                <a:solidFill>
                  <a:srgbClr val="FFFFFF"/>
                </a:solidFill>
              </a14:hiddenFill>
            </a:ext>
          </a:extLst>
        </p:spPr>
      </p:pic>
      <p:sp>
        <p:nvSpPr>
          <p:cNvPr id="14" name="Title 1"/>
          <p:cNvSpPr>
            <a:spLocks noGrp="1"/>
          </p:cNvSpPr>
          <p:nvPr>
            <p:ph type="ctrTitle"/>
          </p:nvPr>
        </p:nvSpPr>
        <p:spPr>
          <a:xfrm>
            <a:off x="298122" y="2042347"/>
            <a:ext cx="4650852" cy="1435630"/>
          </a:xfrm>
        </p:spPr>
        <p:txBody>
          <a:bodyPr anchor="b">
            <a:normAutofit/>
          </a:bodyPr>
          <a:lstStyle>
            <a:lvl1pPr algn="l">
              <a:defRPr sz="3600">
                <a:solidFill>
                  <a:schemeClr val="bg1"/>
                </a:solidFill>
                <a:latin typeface="Arial" panose="020B0604020202020204" pitchFamily="34" charset="0"/>
                <a:cs typeface="Arial" panose="020B0604020202020204" pitchFamily="34" charset="0"/>
              </a:defRPr>
            </a:lvl1pPr>
          </a:lstStyle>
          <a:p>
            <a:r>
              <a:rPr lang="en-US"/>
              <a:t>Click to edit Master title style</a:t>
            </a:r>
          </a:p>
        </p:txBody>
      </p:sp>
      <p:sp>
        <p:nvSpPr>
          <p:cNvPr id="18" name="Subtitle 2"/>
          <p:cNvSpPr>
            <a:spLocks noGrp="1"/>
          </p:cNvSpPr>
          <p:nvPr>
            <p:ph type="subTitle" idx="1"/>
          </p:nvPr>
        </p:nvSpPr>
        <p:spPr>
          <a:xfrm>
            <a:off x="298122" y="3844722"/>
            <a:ext cx="4333258" cy="1103563"/>
          </a:xfrm>
        </p:spPr>
        <p:txBody>
          <a:bodyPr>
            <a:normAutofit/>
          </a:bodyPr>
          <a:lstStyle>
            <a:lvl1pPr marL="0" indent="0" algn="l">
              <a:buNone/>
              <a:defRPr sz="2000">
                <a:solidFill>
                  <a:schemeClr val="bg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24" name="Picture Placeholder 21"/>
          <p:cNvSpPr>
            <a:spLocks noGrp="1"/>
          </p:cNvSpPr>
          <p:nvPr>
            <p:ph type="pic" sz="quarter" idx="13"/>
          </p:nvPr>
        </p:nvSpPr>
        <p:spPr>
          <a:xfrm>
            <a:off x="7084991" y="-1"/>
            <a:ext cx="2678133" cy="2061397"/>
          </a:xfrm>
        </p:spPr>
        <p:txBody>
          <a:bodyPr/>
          <a:lstStyle>
            <a:lvl1pPr marL="0" indent="0">
              <a:buNone/>
              <a:defRPr>
                <a:solidFill>
                  <a:schemeClr val="bg1"/>
                </a:solidFill>
                <a:latin typeface="Arial" pitchFamily="34" charset="0"/>
                <a:cs typeface="Arial" pitchFamily="34" charset="0"/>
              </a:defRPr>
            </a:lvl1pPr>
          </a:lstStyle>
          <a:p>
            <a:endParaRPr lang="en-GB"/>
          </a:p>
          <a:p>
            <a:endParaRPr lang="en-GB"/>
          </a:p>
          <a:p>
            <a:endParaRPr lang="en-GB"/>
          </a:p>
          <a:p>
            <a:r>
              <a:rPr lang="en-GB"/>
              <a:t>Insert picture</a:t>
            </a:r>
          </a:p>
        </p:txBody>
      </p:sp>
      <p:sp>
        <p:nvSpPr>
          <p:cNvPr id="25" name="Picture Placeholder 21"/>
          <p:cNvSpPr>
            <a:spLocks noGrp="1"/>
          </p:cNvSpPr>
          <p:nvPr>
            <p:ph type="pic" sz="quarter" idx="14" hasCustomPrompt="1"/>
          </p:nvPr>
        </p:nvSpPr>
        <p:spPr>
          <a:xfrm>
            <a:off x="9763124" y="2061397"/>
            <a:ext cx="2428875" cy="2177228"/>
          </a:xfrm>
        </p:spPr>
        <p:txBody>
          <a:bodyPr/>
          <a:lstStyle>
            <a:lvl1pPr marL="0" indent="0">
              <a:buNone/>
              <a:defRPr>
                <a:solidFill>
                  <a:srgbClr val="193E72"/>
                </a:solidFill>
                <a:latin typeface="Arial" pitchFamily="34" charset="0"/>
                <a:cs typeface="Arial" pitchFamily="34" charset="0"/>
              </a:defRPr>
            </a:lvl1pPr>
          </a:lstStyle>
          <a:p>
            <a:r>
              <a:rPr lang="en-GB"/>
              <a:t>Insert </a:t>
            </a:r>
            <a:br>
              <a:rPr lang="en-GB"/>
            </a:br>
            <a:r>
              <a:rPr lang="en-GB"/>
              <a:t>picture</a:t>
            </a:r>
          </a:p>
        </p:txBody>
      </p:sp>
      <p:sp>
        <p:nvSpPr>
          <p:cNvPr id="26" name="Picture Placeholder 21"/>
          <p:cNvSpPr>
            <a:spLocks noGrp="1"/>
          </p:cNvSpPr>
          <p:nvPr>
            <p:ph type="pic" sz="quarter" idx="15" hasCustomPrompt="1"/>
          </p:nvPr>
        </p:nvSpPr>
        <p:spPr>
          <a:xfrm>
            <a:off x="7084991" y="4238624"/>
            <a:ext cx="2678134" cy="2647949"/>
          </a:xfrm>
        </p:spPr>
        <p:txBody>
          <a:bodyPr/>
          <a:lstStyle>
            <a:lvl1pPr marL="0" indent="0">
              <a:buNone/>
              <a:defRPr>
                <a:latin typeface="Arial" pitchFamily="34" charset="0"/>
                <a:cs typeface="Arial" pitchFamily="34" charset="0"/>
              </a:defRPr>
            </a:lvl1pPr>
          </a:lstStyle>
          <a:p>
            <a:r>
              <a:rPr lang="en-GB"/>
              <a:t>Insert picture</a:t>
            </a:r>
          </a:p>
        </p:txBody>
      </p:sp>
      <p:pic>
        <p:nvPicPr>
          <p:cNvPr id="2" name="Picture 1"/>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97282" y="132632"/>
            <a:ext cx="4334098" cy="901746"/>
          </a:xfrm>
          <a:prstGeom prst="rect">
            <a:avLst/>
          </a:prstGeom>
        </p:spPr>
      </p:pic>
    </p:spTree>
    <p:extLst>
      <p:ext uri="{BB962C8B-B14F-4D97-AF65-F5344CB8AC3E}">
        <p14:creationId xmlns:p14="http://schemas.microsoft.com/office/powerpoint/2010/main" val="300288000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4_Title Slide">
    <p:spTree>
      <p:nvGrpSpPr>
        <p:cNvPr id="1" name=""/>
        <p:cNvGrpSpPr/>
        <p:nvPr/>
      </p:nvGrpSpPr>
      <p:grpSpPr>
        <a:xfrm>
          <a:off x="0" y="0"/>
          <a:ext cx="0" cy="0"/>
          <a:chOff x="0" y="0"/>
          <a:chExt cx="0" cy="0"/>
        </a:xfrm>
      </p:grpSpPr>
      <p:pic>
        <p:nvPicPr>
          <p:cNvPr id="2050" name="Picture 2" descr="\\WDMYCLOUD\Public\Click_Duo_Design WORK\NIHR\NIHR_FENNY_Brand Guidelines Final version\Brand Guidelines Final version\Links\iStock-855239924.jpg"/>
          <p:cNvPicPr>
            <a:picLocks noChangeAspect="1" noChangeArrowheads="1"/>
          </p:cNvPicPr>
          <p:nvPr userDrawn="1"/>
        </p:nvPicPr>
        <p:blipFill rotWithShape="1">
          <a:blip r:embed="rId2" cstate="email">
            <a:extLst>
              <a:ext uri="{28A0092B-C50C-407E-A947-70E740481C1C}">
                <a14:useLocalDpi xmlns:a14="http://schemas.microsoft.com/office/drawing/2010/main"/>
              </a:ext>
            </a:extLst>
          </a:blip>
          <a:srcRect l="-11947"/>
          <a:stretch/>
        </p:blipFill>
        <p:spPr bwMode="auto">
          <a:xfrm>
            <a:off x="1928137" y="4046"/>
            <a:ext cx="10263863" cy="6865901"/>
          </a:xfrm>
          <a:prstGeom prst="rect">
            <a:avLst/>
          </a:prstGeom>
          <a:noFill/>
          <a:extLst>
            <a:ext uri="{909E8E84-426E-40DD-AFC4-6F175D3DCCD1}">
              <a14:hiddenFill xmlns:a14="http://schemas.microsoft.com/office/drawing/2010/main">
                <a:solidFill>
                  <a:srgbClr val="FFFFFF"/>
                </a:solidFill>
              </a14:hiddenFill>
            </a:ext>
          </a:extLst>
        </p:spPr>
      </p:pic>
      <p:sp>
        <p:nvSpPr>
          <p:cNvPr id="11" name="Picture Placeholder 21"/>
          <p:cNvSpPr>
            <a:spLocks noGrp="1"/>
          </p:cNvSpPr>
          <p:nvPr>
            <p:ph type="pic" sz="quarter" idx="15"/>
          </p:nvPr>
        </p:nvSpPr>
        <p:spPr>
          <a:xfrm>
            <a:off x="5257800" y="4046"/>
            <a:ext cx="6934200" cy="6853954"/>
          </a:xfrm>
        </p:spPr>
        <p:txBody>
          <a:bodyPr/>
          <a:lstStyle>
            <a:lvl1pPr marL="0" indent="0">
              <a:buNone/>
              <a:defRPr>
                <a:latin typeface="Arial" pitchFamily="34" charset="0"/>
                <a:cs typeface="Arial" pitchFamily="34" charset="0"/>
              </a:defRPr>
            </a:lvl1pPr>
          </a:lstStyle>
          <a:p>
            <a:endParaRPr lang="en-GB"/>
          </a:p>
          <a:p>
            <a:endParaRPr lang="en-GB"/>
          </a:p>
          <a:p>
            <a:endParaRPr lang="en-GB"/>
          </a:p>
          <a:p>
            <a:endParaRPr lang="en-GB"/>
          </a:p>
          <a:p>
            <a:endParaRPr lang="en-GB"/>
          </a:p>
          <a:p>
            <a:endParaRPr lang="en-GB"/>
          </a:p>
          <a:p>
            <a:r>
              <a:rPr lang="en-GB"/>
              <a:t>Insert picture</a:t>
            </a:r>
          </a:p>
        </p:txBody>
      </p:sp>
      <p:pic>
        <p:nvPicPr>
          <p:cNvPr id="12" name="Picture 11">
            <a:extLst>
              <a:ext uri="{FF2B5EF4-FFF2-40B4-BE49-F238E27FC236}">
                <a16:creationId xmlns:a16="http://schemas.microsoft.com/office/drawing/2014/main" id="{5E208493-8149-6E45-81CC-EE362D4F2B77}"/>
              </a:ext>
            </a:extLst>
          </p:cNvPr>
          <p:cNvPicPr>
            <a:picLocks noChangeAspect="1"/>
          </p:cNvPicPr>
          <p:nvPr userDrawn="1"/>
        </p:nvPicPr>
        <p:blipFill>
          <a:blip r:embed="rId3"/>
          <a:stretch>
            <a:fillRect/>
          </a:stretch>
        </p:blipFill>
        <p:spPr>
          <a:xfrm>
            <a:off x="402422" y="318527"/>
            <a:ext cx="3196167" cy="368789"/>
          </a:xfrm>
          <a:prstGeom prst="rect">
            <a:avLst/>
          </a:prstGeom>
        </p:spPr>
      </p:pic>
      <p:sp>
        <p:nvSpPr>
          <p:cNvPr id="13" name="Rectangle 12"/>
          <p:cNvSpPr/>
          <p:nvPr userDrawn="1"/>
        </p:nvSpPr>
        <p:spPr>
          <a:xfrm>
            <a:off x="0" y="4045"/>
            <a:ext cx="5257800" cy="6865901"/>
          </a:xfrm>
          <a:prstGeom prst="rect">
            <a:avLst/>
          </a:prstGeom>
          <a:solidFill>
            <a:srgbClr val="193E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itle 1"/>
          <p:cNvSpPr>
            <a:spLocks noGrp="1"/>
          </p:cNvSpPr>
          <p:nvPr>
            <p:ph type="ctrTitle"/>
          </p:nvPr>
        </p:nvSpPr>
        <p:spPr>
          <a:xfrm>
            <a:off x="264124" y="2349228"/>
            <a:ext cx="3948501" cy="802499"/>
          </a:xfrm>
        </p:spPr>
        <p:txBody>
          <a:bodyPr anchor="b">
            <a:normAutofit/>
          </a:bodyPr>
          <a:lstStyle>
            <a:lvl1pPr algn="l">
              <a:defRPr sz="3600">
                <a:solidFill>
                  <a:schemeClr val="bg1"/>
                </a:solidFill>
                <a:latin typeface="Arial" panose="020B0604020202020204" pitchFamily="34" charset="0"/>
                <a:cs typeface="Arial" panose="020B0604020202020204" pitchFamily="34" charset="0"/>
              </a:defRPr>
            </a:lvl1pPr>
          </a:lstStyle>
          <a:p>
            <a:r>
              <a:rPr lang="en-US"/>
              <a:t>Click to edit Master title style</a:t>
            </a:r>
          </a:p>
        </p:txBody>
      </p:sp>
      <p:sp>
        <p:nvSpPr>
          <p:cNvPr id="16" name="Subtitle 2"/>
          <p:cNvSpPr>
            <a:spLocks noGrp="1"/>
          </p:cNvSpPr>
          <p:nvPr>
            <p:ph type="subTitle" idx="1"/>
          </p:nvPr>
        </p:nvSpPr>
        <p:spPr>
          <a:xfrm>
            <a:off x="264124" y="3428743"/>
            <a:ext cx="3196026" cy="675003"/>
          </a:xfrm>
        </p:spPr>
        <p:txBody>
          <a:bodyPr>
            <a:normAutofit/>
          </a:bodyPr>
          <a:lstStyle>
            <a:lvl1pPr marL="0" indent="0" algn="l">
              <a:buNone/>
              <a:defRPr sz="2000">
                <a:solidFill>
                  <a:schemeClr val="bg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19" name="Picture 18">
            <a:extLst>
              <a:ext uri="{FF2B5EF4-FFF2-40B4-BE49-F238E27FC236}">
                <a16:creationId xmlns:a16="http://schemas.microsoft.com/office/drawing/2014/main" id="{239D3C52-456B-CF49-8D86-ABB528E08D2A}"/>
              </a:ext>
            </a:extLst>
          </p:cNvPr>
          <p:cNvPicPr>
            <a:picLocks noChangeAspect="1"/>
          </p:cNvPicPr>
          <p:nvPr userDrawn="1"/>
        </p:nvPicPr>
        <p:blipFill rotWithShape="1">
          <a:blip r:embed="rId4"/>
          <a:srcRect t="3" r="6601" b="-36686"/>
          <a:stretch/>
        </p:blipFill>
        <p:spPr>
          <a:xfrm>
            <a:off x="402422" y="1249678"/>
            <a:ext cx="4393141" cy="45719"/>
          </a:xfrm>
          <a:prstGeom prst="rect">
            <a:avLst/>
          </a:prstGeom>
        </p:spPr>
      </p:pic>
      <p:pic>
        <p:nvPicPr>
          <p:cNvPr id="14" name="Picture 13">
            <a:extLst>
              <a:ext uri="{FF2B5EF4-FFF2-40B4-BE49-F238E27FC236}">
                <a16:creationId xmlns:a16="http://schemas.microsoft.com/office/drawing/2014/main" id="{F9D905AD-F873-2A44-82D4-3A8989E2B37C}"/>
              </a:ext>
            </a:extLst>
          </p:cNvPr>
          <p:cNvPicPr>
            <a:picLocks noChangeAspect="1"/>
          </p:cNvPicPr>
          <p:nvPr userDrawn="1"/>
        </p:nvPicPr>
        <p:blipFill>
          <a:blip r:embed="rId5"/>
          <a:stretch>
            <a:fillRect/>
          </a:stretch>
        </p:blipFill>
        <p:spPr>
          <a:xfrm rot="18058527">
            <a:off x="3541487" y="5142736"/>
            <a:ext cx="1342276" cy="1285674"/>
          </a:xfrm>
          <a:prstGeom prst="rect">
            <a:avLst/>
          </a:prstGeom>
        </p:spPr>
      </p:pic>
      <p:pic>
        <p:nvPicPr>
          <p:cNvPr id="2" name="Picture 1"/>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264124" y="209424"/>
            <a:ext cx="4334098" cy="901746"/>
          </a:xfrm>
          <a:prstGeom prst="rect">
            <a:avLst/>
          </a:prstGeom>
        </p:spPr>
      </p:pic>
    </p:spTree>
    <p:extLst>
      <p:ext uri="{BB962C8B-B14F-4D97-AF65-F5344CB8AC3E}">
        <p14:creationId xmlns:p14="http://schemas.microsoft.com/office/powerpoint/2010/main" val="26138155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4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E9AFDC-EFD0-1441-9AC7-904E0020301D}"/>
              </a:ext>
            </a:extLst>
          </p:cNvPr>
          <p:cNvSpPr>
            <a:spLocks noGrp="1"/>
          </p:cNvSpPr>
          <p:nvPr>
            <p:ph type="title"/>
          </p:nvPr>
        </p:nvSpPr>
        <p:spPr>
          <a:xfrm>
            <a:off x="838200" y="365127"/>
            <a:ext cx="10515600" cy="865467"/>
          </a:xfrm>
        </p:spPr>
        <p:txBody>
          <a:bodyPr>
            <a:normAutofit/>
          </a:bodyPr>
          <a:lstStyle>
            <a:lvl1pPr>
              <a:defRPr sz="3200">
                <a:solidFill>
                  <a:srgbClr val="193E72"/>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137B93FD-A511-F946-93C8-9398D1A826E5}"/>
              </a:ext>
            </a:extLst>
          </p:cNvPr>
          <p:cNvSpPr>
            <a:spLocks noGrp="1"/>
          </p:cNvSpPr>
          <p:nvPr>
            <p:ph idx="1"/>
          </p:nvPr>
        </p:nvSpPr>
        <p:spPr>
          <a:xfrm>
            <a:off x="838200" y="1535065"/>
            <a:ext cx="10515600" cy="4141835"/>
          </a:xfrm>
        </p:spPr>
        <p:txBody>
          <a:bodyPr>
            <a:normAutofit/>
          </a:bodyPr>
          <a:lstStyle>
            <a:lvl1pPr>
              <a:defRPr sz="2400">
                <a:solidFill>
                  <a:srgbClr val="193E72"/>
                </a:solidFill>
              </a:defRPr>
            </a:lvl1pPr>
          </a:lstStyle>
          <a:p>
            <a:pPr lvl="0"/>
            <a:r>
              <a:rPr lang="en-US"/>
              <a:t>Edit Master text styles</a:t>
            </a:r>
          </a:p>
        </p:txBody>
      </p:sp>
      <p:sp>
        <p:nvSpPr>
          <p:cNvPr id="6" name="Slide Number Placeholder 5">
            <a:extLst>
              <a:ext uri="{FF2B5EF4-FFF2-40B4-BE49-F238E27FC236}">
                <a16:creationId xmlns:a16="http://schemas.microsoft.com/office/drawing/2014/main" id="{35E6DB81-3C1D-8A49-8C87-0F6BE5A9E9C0}"/>
              </a:ext>
            </a:extLst>
          </p:cNvPr>
          <p:cNvSpPr>
            <a:spLocks noGrp="1"/>
          </p:cNvSpPr>
          <p:nvPr>
            <p:ph type="sldNum" sz="quarter" idx="12"/>
          </p:nvPr>
        </p:nvSpPr>
        <p:spPr/>
        <p:txBody>
          <a:bodyPr/>
          <a:lstStyle/>
          <a:p>
            <a:fld id="{EE1A55DE-D795-7B44-9085-719E51EC44B5}" type="slidenum">
              <a:rPr lang="en-US" smtClean="0"/>
              <a:t>‹#›</a:t>
            </a:fld>
            <a:endParaRPr lang="en-US"/>
          </a:p>
        </p:txBody>
      </p:sp>
      <p:pic>
        <p:nvPicPr>
          <p:cNvPr id="11" name="Picture 10">
            <a:extLst>
              <a:ext uri="{FF2B5EF4-FFF2-40B4-BE49-F238E27FC236}">
                <a16:creationId xmlns:a16="http://schemas.microsoft.com/office/drawing/2014/main" id="{D3EA3455-F170-324C-88B5-287718264867}"/>
              </a:ext>
            </a:extLst>
          </p:cNvPr>
          <p:cNvPicPr>
            <a:picLocks noChangeAspect="1"/>
          </p:cNvPicPr>
          <p:nvPr userDrawn="1"/>
        </p:nvPicPr>
        <p:blipFill rotWithShape="1">
          <a:blip r:embed="rId2"/>
          <a:srcRect t="5" r="8043" b="-142998"/>
          <a:stretch/>
        </p:blipFill>
        <p:spPr>
          <a:xfrm>
            <a:off x="400051" y="5903697"/>
            <a:ext cx="11056823" cy="45719"/>
          </a:xfrm>
          <a:prstGeom prst="rect">
            <a:avLst/>
          </a:prstGeom>
        </p:spPr>
      </p:pic>
      <p:pic>
        <p:nvPicPr>
          <p:cNvPr id="4" name="Picture 3"/>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15154" y="5926556"/>
            <a:ext cx="4324572" cy="901746"/>
          </a:xfrm>
          <a:prstGeom prst="rect">
            <a:avLst/>
          </a:prstGeom>
        </p:spPr>
      </p:pic>
    </p:spTree>
    <p:extLst>
      <p:ext uri="{BB962C8B-B14F-4D97-AF65-F5344CB8AC3E}">
        <p14:creationId xmlns:p14="http://schemas.microsoft.com/office/powerpoint/2010/main" val="19814690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2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E9AFDC-EFD0-1441-9AC7-904E0020301D}"/>
              </a:ext>
            </a:extLst>
          </p:cNvPr>
          <p:cNvSpPr>
            <a:spLocks noGrp="1"/>
          </p:cNvSpPr>
          <p:nvPr>
            <p:ph type="title"/>
          </p:nvPr>
        </p:nvSpPr>
        <p:spPr>
          <a:xfrm>
            <a:off x="838200" y="365127"/>
            <a:ext cx="10515600" cy="865467"/>
          </a:xfrm>
        </p:spPr>
        <p:txBody>
          <a:bodyPr>
            <a:normAutofit/>
          </a:bodyPr>
          <a:lstStyle>
            <a:lvl1pPr>
              <a:defRPr sz="3200">
                <a:solidFill>
                  <a:srgbClr val="193E72"/>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137B93FD-A511-F946-93C8-9398D1A826E5}"/>
              </a:ext>
            </a:extLst>
          </p:cNvPr>
          <p:cNvSpPr>
            <a:spLocks noGrp="1"/>
          </p:cNvSpPr>
          <p:nvPr>
            <p:ph idx="1"/>
          </p:nvPr>
        </p:nvSpPr>
        <p:spPr>
          <a:xfrm>
            <a:off x="838200" y="1535065"/>
            <a:ext cx="10515600" cy="4256453"/>
          </a:xfrm>
        </p:spPr>
        <p:txBody>
          <a:bodyPr>
            <a:normAutofit/>
          </a:bodyPr>
          <a:lstStyle>
            <a:lvl1pPr>
              <a:defRPr sz="2400">
                <a:solidFill>
                  <a:srgbClr val="193E72"/>
                </a:solidFill>
              </a:defRPr>
            </a:lvl1pPr>
          </a:lstStyle>
          <a:p>
            <a:pPr lvl="0"/>
            <a:r>
              <a:rPr lang="en-US"/>
              <a:t>Edit Master text styles</a:t>
            </a:r>
          </a:p>
        </p:txBody>
      </p:sp>
      <p:sp>
        <p:nvSpPr>
          <p:cNvPr id="6" name="Slide Number Placeholder 5">
            <a:extLst>
              <a:ext uri="{FF2B5EF4-FFF2-40B4-BE49-F238E27FC236}">
                <a16:creationId xmlns:a16="http://schemas.microsoft.com/office/drawing/2014/main" id="{35E6DB81-3C1D-8A49-8C87-0F6BE5A9E9C0}"/>
              </a:ext>
            </a:extLst>
          </p:cNvPr>
          <p:cNvSpPr>
            <a:spLocks noGrp="1"/>
          </p:cNvSpPr>
          <p:nvPr>
            <p:ph type="sldNum" sz="quarter" idx="12"/>
          </p:nvPr>
        </p:nvSpPr>
        <p:spPr/>
        <p:txBody>
          <a:bodyPr/>
          <a:lstStyle/>
          <a:p>
            <a:fld id="{EE1A55DE-D795-7B44-9085-719E51EC44B5}" type="slidenum">
              <a:rPr lang="en-US" smtClean="0"/>
              <a:t>‹#›</a:t>
            </a:fld>
            <a:endParaRPr lang="en-US"/>
          </a:p>
        </p:txBody>
      </p:sp>
      <p:pic>
        <p:nvPicPr>
          <p:cNvPr id="7" name="Picture 6">
            <a:extLst>
              <a:ext uri="{FF2B5EF4-FFF2-40B4-BE49-F238E27FC236}">
                <a16:creationId xmlns:a16="http://schemas.microsoft.com/office/drawing/2014/main" id="{D3EA3455-F170-324C-88B5-287718264867}"/>
              </a:ext>
            </a:extLst>
          </p:cNvPr>
          <p:cNvPicPr>
            <a:picLocks noChangeAspect="1"/>
          </p:cNvPicPr>
          <p:nvPr userDrawn="1"/>
        </p:nvPicPr>
        <p:blipFill rotWithShape="1">
          <a:blip r:embed="rId2"/>
          <a:srcRect t="5" r="8043" b="-142998"/>
          <a:stretch/>
        </p:blipFill>
        <p:spPr>
          <a:xfrm>
            <a:off x="400051" y="5903697"/>
            <a:ext cx="11056823" cy="45719"/>
          </a:xfrm>
          <a:prstGeom prst="rect">
            <a:avLst/>
          </a:prstGeom>
        </p:spPr>
      </p:pic>
      <p:pic>
        <p:nvPicPr>
          <p:cNvPr id="4" name="Picture 3"/>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93828" y="5819731"/>
            <a:ext cx="4324572" cy="901746"/>
          </a:xfrm>
          <a:prstGeom prst="rect">
            <a:avLst/>
          </a:prstGeom>
        </p:spPr>
      </p:pic>
    </p:spTree>
    <p:extLst>
      <p:ext uri="{BB962C8B-B14F-4D97-AF65-F5344CB8AC3E}">
        <p14:creationId xmlns:p14="http://schemas.microsoft.com/office/powerpoint/2010/main" val="15869512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3_Title and Content">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B9D158A6-16D0-6D4E-9EF9-E79EBBCE06C2}"/>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B3E9AFDC-EFD0-1441-9AC7-904E0020301D}"/>
              </a:ext>
            </a:extLst>
          </p:cNvPr>
          <p:cNvSpPr>
            <a:spLocks noGrp="1"/>
          </p:cNvSpPr>
          <p:nvPr>
            <p:ph type="title"/>
          </p:nvPr>
        </p:nvSpPr>
        <p:spPr>
          <a:xfrm>
            <a:off x="838200" y="365127"/>
            <a:ext cx="10515600" cy="865467"/>
          </a:xfrm>
        </p:spPr>
        <p:txBody>
          <a:bodyPr>
            <a:normAutofit/>
          </a:bodyPr>
          <a:lstStyle>
            <a:lvl1pPr>
              <a:defRPr sz="3200">
                <a:solidFill>
                  <a:schemeClr val="bg1"/>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137B93FD-A511-F946-93C8-9398D1A826E5}"/>
              </a:ext>
            </a:extLst>
          </p:cNvPr>
          <p:cNvSpPr>
            <a:spLocks noGrp="1"/>
          </p:cNvSpPr>
          <p:nvPr>
            <p:ph idx="1"/>
          </p:nvPr>
        </p:nvSpPr>
        <p:spPr>
          <a:xfrm>
            <a:off x="838200" y="1535066"/>
            <a:ext cx="10515600" cy="4065634"/>
          </a:xfrm>
        </p:spPr>
        <p:txBody>
          <a:bodyPr>
            <a:normAutofit/>
          </a:bodyPr>
          <a:lstStyle>
            <a:lvl1pPr>
              <a:defRPr sz="2400">
                <a:solidFill>
                  <a:schemeClr val="bg1"/>
                </a:solidFill>
              </a:defRPr>
            </a:lvl1pPr>
          </a:lstStyle>
          <a:p>
            <a:pPr lvl="0"/>
            <a:r>
              <a:rPr lang="en-US"/>
              <a:t>Edit Master text styles</a:t>
            </a:r>
          </a:p>
        </p:txBody>
      </p:sp>
      <p:sp>
        <p:nvSpPr>
          <p:cNvPr id="6" name="Slide Number Placeholder 5">
            <a:extLst>
              <a:ext uri="{FF2B5EF4-FFF2-40B4-BE49-F238E27FC236}">
                <a16:creationId xmlns:a16="http://schemas.microsoft.com/office/drawing/2014/main" id="{35E6DB81-3C1D-8A49-8C87-0F6BE5A9E9C0}"/>
              </a:ext>
            </a:extLst>
          </p:cNvPr>
          <p:cNvSpPr>
            <a:spLocks noGrp="1"/>
          </p:cNvSpPr>
          <p:nvPr>
            <p:ph type="sldNum" sz="quarter" idx="12"/>
          </p:nvPr>
        </p:nvSpPr>
        <p:spPr/>
        <p:txBody>
          <a:bodyPr/>
          <a:lstStyle>
            <a:lvl1pPr>
              <a:defRPr>
                <a:solidFill>
                  <a:schemeClr val="bg1"/>
                </a:solidFill>
              </a:defRPr>
            </a:lvl1pPr>
          </a:lstStyle>
          <a:p>
            <a:fld id="{EE1A55DE-D795-7B44-9085-719E51EC44B5}" type="slidenum">
              <a:rPr lang="en-US" smtClean="0"/>
              <a:pPr/>
              <a:t>‹#›</a:t>
            </a:fld>
            <a:endParaRPr lang="en-US"/>
          </a:p>
        </p:txBody>
      </p:sp>
      <p:pic>
        <p:nvPicPr>
          <p:cNvPr id="11" name="Picture 10">
            <a:extLst>
              <a:ext uri="{FF2B5EF4-FFF2-40B4-BE49-F238E27FC236}">
                <a16:creationId xmlns:a16="http://schemas.microsoft.com/office/drawing/2014/main" id="{D3EA3455-F170-324C-88B5-287718264867}"/>
              </a:ext>
            </a:extLst>
          </p:cNvPr>
          <p:cNvPicPr>
            <a:picLocks noChangeAspect="1"/>
          </p:cNvPicPr>
          <p:nvPr userDrawn="1"/>
        </p:nvPicPr>
        <p:blipFill rotWithShape="1">
          <a:blip r:embed="rId3"/>
          <a:srcRect t="5" r="8043" b="-142998"/>
          <a:stretch/>
        </p:blipFill>
        <p:spPr>
          <a:xfrm>
            <a:off x="400051" y="5863397"/>
            <a:ext cx="11056823" cy="60118"/>
          </a:xfrm>
          <a:prstGeom prst="rect">
            <a:avLst/>
          </a:prstGeom>
        </p:spPr>
      </p:pic>
      <p:pic>
        <p:nvPicPr>
          <p:cNvPr id="4" name="Picture 3"/>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550025" y="5905479"/>
            <a:ext cx="4334098" cy="901746"/>
          </a:xfrm>
          <a:prstGeom prst="rect">
            <a:avLst/>
          </a:prstGeom>
        </p:spPr>
      </p:pic>
    </p:spTree>
    <p:extLst>
      <p:ext uri="{BB962C8B-B14F-4D97-AF65-F5344CB8AC3E}">
        <p14:creationId xmlns:p14="http://schemas.microsoft.com/office/powerpoint/2010/main" val="3628264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8_Section Header">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652F2127-EBD7-8848-B8B4-DAD7CA931A58}"/>
              </a:ext>
            </a:extLst>
          </p:cNvPr>
          <p:cNvPicPr>
            <a:picLocks noChangeAspect="1"/>
          </p:cNvPicPr>
          <p:nvPr userDrawn="1"/>
        </p:nvPicPr>
        <p:blipFill>
          <a:blip r:embed="rId2"/>
          <a:stretch>
            <a:fillRect/>
          </a:stretch>
        </p:blipFill>
        <p:spPr>
          <a:xfrm>
            <a:off x="0" y="0"/>
            <a:ext cx="12192000" cy="6858000"/>
          </a:xfrm>
          <a:prstGeom prst="rect">
            <a:avLst/>
          </a:prstGeom>
        </p:spPr>
      </p:pic>
      <p:pic>
        <p:nvPicPr>
          <p:cNvPr id="10" name="Picture 9">
            <a:extLst>
              <a:ext uri="{FF2B5EF4-FFF2-40B4-BE49-F238E27FC236}">
                <a16:creationId xmlns:a16="http://schemas.microsoft.com/office/drawing/2014/main" id="{6CAAB2EA-8363-5F45-8970-190A7BD6C085}"/>
              </a:ext>
            </a:extLst>
          </p:cNvPr>
          <p:cNvPicPr>
            <a:picLocks noChangeAspect="1"/>
          </p:cNvPicPr>
          <p:nvPr userDrawn="1"/>
        </p:nvPicPr>
        <p:blipFill rotWithShape="1">
          <a:blip r:embed="rId3"/>
          <a:srcRect l="8151" b="33145"/>
          <a:stretch/>
        </p:blipFill>
        <p:spPr>
          <a:xfrm>
            <a:off x="1" y="4480660"/>
            <a:ext cx="3091180" cy="2377341"/>
          </a:xfrm>
          <a:prstGeom prst="rect">
            <a:avLst/>
          </a:prstGeom>
        </p:spPr>
      </p:pic>
      <p:pic>
        <p:nvPicPr>
          <p:cNvPr id="11" name="Picture 10">
            <a:extLst>
              <a:ext uri="{FF2B5EF4-FFF2-40B4-BE49-F238E27FC236}">
                <a16:creationId xmlns:a16="http://schemas.microsoft.com/office/drawing/2014/main" id="{0EE5CE05-CB7F-B34C-8754-EF71B55DB913}"/>
              </a:ext>
            </a:extLst>
          </p:cNvPr>
          <p:cNvPicPr>
            <a:picLocks noChangeAspect="1"/>
          </p:cNvPicPr>
          <p:nvPr userDrawn="1"/>
        </p:nvPicPr>
        <p:blipFill>
          <a:blip r:embed="rId4"/>
          <a:stretch>
            <a:fillRect/>
          </a:stretch>
        </p:blipFill>
        <p:spPr>
          <a:xfrm>
            <a:off x="10445751" y="1519647"/>
            <a:ext cx="1155700" cy="927100"/>
          </a:xfrm>
          <a:prstGeom prst="rect">
            <a:avLst/>
          </a:prstGeom>
        </p:spPr>
      </p:pic>
      <p:sp>
        <p:nvSpPr>
          <p:cNvPr id="2" name="Title 1">
            <a:extLst>
              <a:ext uri="{FF2B5EF4-FFF2-40B4-BE49-F238E27FC236}">
                <a16:creationId xmlns:a16="http://schemas.microsoft.com/office/drawing/2014/main" id="{02BF6DC9-37E3-D144-87B7-81B5E7C27BD8}"/>
              </a:ext>
            </a:extLst>
          </p:cNvPr>
          <p:cNvSpPr>
            <a:spLocks noGrp="1"/>
          </p:cNvSpPr>
          <p:nvPr>
            <p:ph type="title"/>
          </p:nvPr>
        </p:nvSpPr>
        <p:spPr>
          <a:xfrm>
            <a:off x="838200" y="2488688"/>
            <a:ext cx="9403080" cy="1133477"/>
          </a:xfrm>
        </p:spPr>
        <p:txBody>
          <a:bodyPr anchor="b">
            <a:noAutofit/>
          </a:bodyPr>
          <a:lstStyle>
            <a:lvl1pPr>
              <a:defRPr sz="4800">
                <a:solidFill>
                  <a:srgbClr val="193E72"/>
                </a:solidFill>
              </a:defRPr>
            </a:lvl1pPr>
          </a:lstStyle>
          <a:p>
            <a:r>
              <a:rPr lang="en-US"/>
              <a:t>Click to edit Master title</a:t>
            </a:r>
          </a:p>
        </p:txBody>
      </p:sp>
      <p:sp>
        <p:nvSpPr>
          <p:cNvPr id="6" name="Slide Number Placeholder 5">
            <a:extLst>
              <a:ext uri="{FF2B5EF4-FFF2-40B4-BE49-F238E27FC236}">
                <a16:creationId xmlns:a16="http://schemas.microsoft.com/office/drawing/2014/main" id="{35944CE4-06ED-E046-944B-D3D4DDDF1D04}"/>
              </a:ext>
            </a:extLst>
          </p:cNvPr>
          <p:cNvSpPr>
            <a:spLocks noGrp="1"/>
          </p:cNvSpPr>
          <p:nvPr>
            <p:ph type="sldNum" sz="quarter" idx="12"/>
          </p:nvPr>
        </p:nvSpPr>
        <p:spPr/>
        <p:txBody>
          <a:bodyPr/>
          <a:lstStyle>
            <a:lvl1pPr>
              <a:defRPr>
                <a:solidFill>
                  <a:srgbClr val="193E72"/>
                </a:solidFill>
              </a:defRPr>
            </a:lvl1pPr>
          </a:lstStyle>
          <a:p>
            <a:fld id="{EE1A55DE-D795-7B44-9085-719E51EC44B5}" type="slidenum">
              <a:rPr lang="en-US" smtClean="0"/>
              <a:pPr/>
              <a:t>‹#›</a:t>
            </a:fld>
            <a:endParaRPr lang="en-US"/>
          </a:p>
        </p:txBody>
      </p:sp>
      <p:pic>
        <p:nvPicPr>
          <p:cNvPr id="13" name="Picture 12">
            <a:extLst>
              <a:ext uri="{FF2B5EF4-FFF2-40B4-BE49-F238E27FC236}">
                <a16:creationId xmlns:a16="http://schemas.microsoft.com/office/drawing/2014/main" id="{239D3C52-456B-CF49-8D86-ABB528E08D2A}"/>
              </a:ext>
            </a:extLst>
          </p:cNvPr>
          <p:cNvPicPr>
            <a:picLocks noChangeAspect="1"/>
          </p:cNvPicPr>
          <p:nvPr userDrawn="1"/>
        </p:nvPicPr>
        <p:blipFill rotWithShape="1">
          <a:blip r:embed="rId5"/>
          <a:srcRect t="3" r="6601" b="-36686"/>
          <a:stretch/>
        </p:blipFill>
        <p:spPr>
          <a:xfrm>
            <a:off x="436034" y="1131569"/>
            <a:ext cx="11387159" cy="45719"/>
          </a:xfrm>
          <a:prstGeom prst="rect">
            <a:avLst/>
          </a:prstGeom>
        </p:spPr>
      </p:pic>
      <p:pic>
        <p:nvPicPr>
          <p:cNvPr id="3" name="Picture 2"/>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241280" y="114912"/>
            <a:ext cx="4324572" cy="901746"/>
          </a:xfrm>
          <a:prstGeom prst="rect">
            <a:avLst/>
          </a:prstGeom>
        </p:spPr>
      </p:pic>
    </p:spTree>
    <p:extLst>
      <p:ext uri="{BB962C8B-B14F-4D97-AF65-F5344CB8AC3E}">
        <p14:creationId xmlns:p14="http://schemas.microsoft.com/office/powerpoint/2010/main" val="31952650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Section Header">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237E0DDE-BBC8-534D-8F87-23B9287D0922}"/>
              </a:ext>
            </a:extLst>
          </p:cNvPr>
          <p:cNvPicPr>
            <a:picLocks noChangeAspect="1"/>
          </p:cNvPicPr>
          <p:nvPr userDrawn="1"/>
        </p:nvPicPr>
        <p:blipFill>
          <a:blip r:embed="rId2"/>
          <a:stretch>
            <a:fillRect/>
          </a:stretch>
        </p:blipFill>
        <p:spPr>
          <a:xfrm>
            <a:off x="0" y="0"/>
            <a:ext cx="12192000" cy="6858000"/>
          </a:xfrm>
          <a:prstGeom prst="rect">
            <a:avLst/>
          </a:prstGeom>
        </p:spPr>
      </p:pic>
      <p:pic>
        <p:nvPicPr>
          <p:cNvPr id="8" name="Picture 7">
            <a:extLst>
              <a:ext uri="{FF2B5EF4-FFF2-40B4-BE49-F238E27FC236}">
                <a16:creationId xmlns:a16="http://schemas.microsoft.com/office/drawing/2014/main" id="{FE396B99-1C3E-534F-B516-F100DE2F2778}"/>
              </a:ext>
            </a:extLst>
          </p:cNvPr>
          <p:cNvPicPr>
            <a:picLocks noChangeAspect="1"/>
          </p:cNvPicPr>
          <p:nvPr userDrawn="1"/>
        </p:nvPicPr>
        <p:blipFill rotWithShape="1">
          <a:blip r:embed="rId3"/>
          <a:srcRect t="3" r="6601" b="-36686"/>
          <a:stretch/>
        </p:blipFill>
        <p:spPr>
          <a:xfrm>
            <a:off x="402422" y="868933"/>
            <a:ext cx="11387159" cy="45719"/>
          </a:xfrm>
          <a:prstGeom prst="rect">
            <a:avLst/>
          </a:prstGeom>
        </p:spPr>
      </p:pic>
      <p:sp>
        <p:nvSpPr>
          <p:cNvPr id="2" name="Title 1">
            <a:extLst>
              <a:ext uri="{FF2B5EF4-FFF2-40B4-BE49-F238E27FC236}">
                <a16:creationId xmlns:a16="http://schemas.microsoft.com/office/drawing/2014/main" id="{02BF6DC9-37E3-D144-87B7-81B5E7C27BD8}"/>
              </a:ext>
            </a:extLst>
          </p:cNvPr>
          <p:cNvSpPr>
            <a:spLocks noGrp="1"/>
          </p:cNvSpPr>
          <p:nvPr>
            <p:ph type="title"/>
          </p:nvPr>
        </p:nvSpPr>
        <p:spPr>
          <a:xfrm>
            <a:off x="838200" y="2488688"/>
            <a:ext cx="9403080" cy="1133477"/>
          </a:xfrm>
        </p:spPr>
        <p:txBody>
          <a:bodyPr anchor="b">
            <a:noAutofit/>
          </a:bodyPr>
          <a:lstStyle>
            <a:lvl1pPr>
              <a:defRPr sz="4800">
                <a:solidFill>
                  <a:srgbClr val="193E72"/>
                </a:solidFill>
              </a:defRPr>
            </a:lvl1pPr>
          </a:lstStyle>
          <a:p>
            <a:r>
              <a:rPr lang="en-US"/>
              <a:t>Click to edit Master title</a:t>
            </a:r>
          </a:p>
        </p:txBody>
      </p:sp>
      <p:sp>
        <p:nvSpPr>
          <p:cNvPr id="6" name="Slide Number Placeholder 5">
            <a:extLst>
              <a:ext uri="{FF2B5EF4-FFF2-40B4-BE49-F238E27FC236}">
                <a16:creationId xmlns:a16="http://schemas.microsoft.com/office/drawing/2014/main" id="{35944CE4-06ED-E046-944B-D3D4DDDF1D04}"/>
              </a:ext>
            </a:extLst>
          </p:cNvPr>
          <p:cNvSpPr>
            <a:spLocks noGrp="1"/>
          </p:cNvSpPr>
          <p:nvPr>
            <p:ph type="sldNum" sz="quarter" idx="12"/>
          </p:nvPr>
        </p:nvSpPr>
        <p:spPr/>
        <p:txBody>
          <a:bodyPr/>
          <a:lstStyle>
            <a:lvl1pPr>
              <a:defRPr>
                <a:solidFill>
                  <a:srgbClr val="193E72"/>
                </a:solidFill>
              </a:defRPr>
            </a:lvl1pPr>
          </a:lstStyle>
          <a:p>
            <a:fld id="{EE1A55DE-D795-7B44-9085-719E51EC44B5}" type="slidenum">
              <a:rPr lang="en-US" smtClean="0"/>
              <a:pPr/>
              <a:t>‹#›</a:t>
            </a:fld>
            <a:endParaRPr lang="en-US"/>
          </a:p>
        </p:txBody>
      </p:sp>
      <p:pic>
        <p:nvPicPr>
          <p:cNvPr id="4" name="Picture 3">
            <a:extLst>
              <a:ext uri="{FF2B5EF4-FFF2-40B4-BE49-F238E27FC236}">
                <a16:creationId xmlns:a16="http://schemas.microsoft.com/office/drawing/2014/main" id="{61EBF669-8E10-C845-A121-DB25AD1063DC}"/>
              </a:ext>
            </a:extLst>
          </p:cNvPr>
          <p:cNvPicPr>
            <a:picLocks noChangeAspect="1"/>
          </p:cNvPicPr>
          <p:nvPr userDrawn="1"/>
        </p:nvPicPr>
        <p:blipFill rotWithShape="1">
          <a:blip r:embed="rId4"/>
          <a:srcRect l="34054" b="22345"/>
          <a:stretch/>
        </p:blipFill>
        <p:spPr>
          <a:xfrm>
            <a:off x="0" y="4812138"/>
            <a:ext cx="1737360" cy="2045862"/>
          </a:xfrm>
          <a:prstGeom prst="rect">
            <a:avLst/>
          </a:prstGeom>
        </p:spPr>
      </p:pic>
      <p:pic>
        <p:nvPicPr>
          <p:cNvPr id="12" name="Picture 11">
            <a:extLst>
              <a:ext uri="{FF2B5EF4-FFF2-40B4-BE49-F238E27FC236}">
                <a16:creationId xmlns:a16="http://schemas.microsoft.com/office/drawing/2014/main" id="{20B6504F-0738-AD4E-B37A-159E120E906C}"/>
              </a:ext>
            </a:extLst>
          </p:cNvPr>
          <p:cNvPicPr>
            <a:picLocks noChangeAspect="1"/>
          </p:cNvPicPr>
          <p:nvPr userDrawn="1"/>
        </p:nvPicPr>
        <p:blipFill>
          <a:blip r:embed="rId5"/>
          <a:stretch>
            <a:fillRect/>
          </a:stretch>
        </p:blipFill>
        <p:spPr>
          <a:xfrm rot="16200000">
            <a:off x="10129459" y="1714918"/>
            <a:ext cx="1579205" cy="1184404"/>
          </a:xfrm>
          <a:prstGeom prst="rect">
            <a:avLst/>
          </a:prstGeom>
        </p:spPr>
      </p:pic>
      <p:pic>
        <p:nvPicPr>
          <p:cNvPr id="3" name="Picture 2"/>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258697" y="-32813"/>
            <a:ext cx="4324572" cy="901746"/>
          </a:xfrm>
          <a:prstGeom prst="rect">
            <a:avLst/>
          </a:prstGeom>
        </p:spPr>
      </p:pic>
    </p:spTree>
    <p:extLst>
      <p:ext uri="{BB962C8B-B14F-4D97-AF65-F5344CB8AC3E}">
        <p14:creationId xmlns:p14="http://schemas.microsoft.com/office/powerpoint/2010/main" val="11248452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7_Section Header">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237E0DDE-BBC8-534D-8F87-23B9287D0922}"/>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02BF6DC9-37E3-D144-87B7-81B5E7C27BD8}"/>
              </a:ext>
            </a:extLst>
          </p:cNvPr>
          <p:cNvSpPr>
            <a:spLocks noGrp="1"/>
          </p:cNvSpPr>
          <p:nvPr>
            <p:ph type="title"/>
          </p:nvPr>
        </p:nvSpPr>
        <p:spPr>
          <a:xfrm>
            <a:off x="838200" y="2488688"/>
            <a:ext cx="9403080" cy="1133477"/>
          </a:xfrm>
        </p:spPr>
        <p:txBody>
          <a:bodyPr anchor="b">
            <a:noAutofit/>
          </a:bodyPr>
          <a:lstStyle>
            <a:lvl1pPr>
              <a:defRPr sz="4800">
                <a:solidFill>
                  <a:srgbClr val="193E72"/>
                </a:solidFill>
              </a:defRPr>
            </a:lvl1pPr>
          </a:lstStyle>
          <a:p>
            <a:r>
              <a:rPr lang="en-US"/>
              <a:t>Click to edit Master title</a:t>
            </a:r>
          </a:p>
        </p:txBody>
      </p:sp>
      <p:sp>
        <p:nvSpPr>
          <p:cNvPr id="6" name="Slide Number Placeholder 5">
            <a:extLst>
              <a:ext uri="{FF2B5EF4-FFF2-40B4-BE49-F238E27FC236}">
                <a16:creationId xmlns:a16="http://schemas.microsoft.com/office/drawing/2014/main" id="{35944CE4-06ED-E046-944B-D3D4DDDF1D04}"/>
              </a:ext>
            </a:extLst>
          </p:cNvPr>
          <p:cNvSpPr>
            <a:spLocks noGrp="1"/>
          </p:cNvSpPr>
          <p:nvPr>
            <p:ph type="sldNum" sz="quarter" idx="12"/>
          </p:nvPr>
        </p:nvSpPr>
        <p:spPr/>
        <p:txBody>
          <a:bodyPr/>
          <a:lstStyle>
            <a:lvl1pPr>
              <a:defRPr>
                <a:solidFill>
                  <a:srgbClr val="193E72"/>
                </a:solidFill>
              </a:defRPr>
            </a:lvl1pPr>
          </a:lstStyle>
          <a:p>
            <a:fld id="{EE1A55DE-D795-7B44-9085-719E51EC44B5}" type="slidenum">
              <a:rPr lang="en-US" smtClean="0"/>
              <a:pPr/>
              <a:t>‹#›</a:t>
            </a:fld>
            <a:endParaRPr lang="en-US"/>
          </a:p>
        </p:txBody>
      </p:sp>
      <p:pic>
        <p:nvPicPr>
          <p:cNvPr id="4" name="Picture 3">
            <a:extLst>
              <a:ext uri="{FF2B5EF4-FFF2-40B4-BE49-F238E27FC236}">
                <a16:creationId xmlns:a16="http://schemas.microsoft.com/office/drawing/2014/main" id="{61EBF669-8E10-C845-A121-DB25AD1063DC}"/>
              </a:ext>
            </a:extLst>
          </p:cNvPr>
          <p:cNvPicPr>
            <a:picLocks noChangeAspect="1"/>
          </p:cNvPicPr>
          <p:nvPr userDrawn="1"/>
        </p:nvPicPr>
        <p:blipFill rotWithShape="1">
          <a:blip r:embed="rId3"/>
          <a:srcRect l="34054" b="22345"/>
          <a:stretch/>
        </p:blipFill>
        <p:spPr>
          <a:xfrm>
            <a:off x="0" y="4812138"/>
            <a:ext cx="1737360" cy="2045862"/>
          </a:xfrm>
          <a:prstGeom prst="rect">
            <a:avLst/>
          </a:prstGeom>
        </p:spPr>
      </p:pic>
      <p:pic>
        <p:nvPicPr>
          <p:cNvPr id="12" name="Picture 11">
            <a:extLst>
              <a:ext uri="{FF2B5EF4-FFF2-40B4-BE49-F238E27FC236}">
                <a16:creationId xmlns:a16="http://schemas.microsoft.com/office/drawing/2014/main" id="{20B6504F-0738-AD4E-B37A-159E120E906C}"/>
              </a:ext>
            </a:extLst>
          </p:cNvPr>
          <p:cNvPicPr>
            <a:picLocks noChangeAspect="1"/>
          </p:cNvPicPr>
          <p:nvPr userDrawn="1"/>
        </p:nvPicPr>
        <p:blipFill>
          <a:blip r:embed="rId4"/>
          <a:stretch>
            <a:fillRect/>
          </a:stretch>
        </p:blipFill>
        <p:spPr>
          <a:xfrm rot="16200000">
            <a:off x="10129459" y="1714918"/>
            <a:ext cx="1579205" cy="1184404"/>
          </a:xfrm>
          <a:prstGeom prst="rect">
            <a:avLst/>
          </a:prstGeom>
        </p:spPr>
      </p:pic>
      <p:pic>
        <p:nvPicPr>
          <p:cNvPr id="10" name="Picture 9">
            <a:extLst>
              <a:ext uri="{FF2B5EF4-FFF2-40B4-BE49-F238E27FC236}">
                <a16:creationId xmlns:a16="http://schemas.microsoft.com/office/drawing/2014/main" id="{239D3C52-456B-CF49-8D86-ABB528E08D2A}"/>
              </a:ext>
            </a:extLst>
          </p:cNvPr>
          <p:cNvPicPr>
            <a:picLocks noChangeAspect="1"/>
          </p:cNvPicPr>
          <p:nvPr userDrawn="1"/>
        </p:nvPicPr>
        <p:blipFill rotWithShape="1">
          <a:blip r:embed="rId5"/>
          <a:srcRect t="3" r="6601" b="-36686"/>
          <a:stretch/>
        </p:blipFill>
        <p:spPr>
          <a:xfrm>
            <a:off x="436034" y="1131569"/>
            <a:ext cx="11387159" cy="45719"/>
          </a:xfrm>
          <a:prstGeom prst="rect">
            <a:avLst/>
          </a:prstGeom>
        </p:spPr>
      </p:pic>
      <p:pic>
        <p:nvPicPr>
          <p:cNvPr id="3" name="Picture 2"/>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319657" y="114912"/>
            <a:ext cx="4324572" cy="901746"/>
          </a:xfrm>
          <a:prstGeom prst="rect">
            <a:avLst/>
          </a:prstGeom>
        </p:spPr>
      </p:pic>
    </p:spTree>
    <p:extLst>
      <p:ext uri="{BB962C8B-B14F-4D97-AF65-F5344CB8AC3E}">
        <p14:creationId xmlns:p14="http://schemas.microsoft.com/office/powerpoint/2010/main" val="27322386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5_Two Content">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86B69119-1B1B-404C-BA90-94A99EE4013C}"/>
              </a:ext>
            </a:extLst>
          </p:cNvPr>
          <p:cNvPicPr>
            <a:picLocks noChangeAspect="1"/>
          </p:cNvPicPr>
          <p:nvPr userDrawn="1"/>
        </p:nvPicPr>
        <p:blipFill>
          <a:blip r:embed="rId2"/>
          <a:stretch>
            <a:fillRect/>
          </a:stretch>
        </p:blipFill>
        <p:spPr>
          <a:xfrm>
            <a:off x="0" y="0"/>
            <a:ext cx="12192000" cy="6858000"/>
          </a:xfrm>
          <a:prstGeom prst="rect">
            <a:avLst/>
          </a:prstGeom>
        </p:spPr>
      </p:pic>
      <p:pic>
        <p:nvPicPr>
          <p:cNvPr id="11" name="Picture 10">
            <a:extLst>
              <a:ext uri="{FF2B5EF4-FFF2-40B4-BE49-F238E27FC236}">
                <a16:creationId xmlns:a16="http://schemas.microsoft.com/office/drawing/2014/main" id="{90ED9402-3D88-6049-B554-357C36611E7D}"/>
              </a:ext>
            </a:extLst>
          </p:cNvPr>
          <p:cNvPicPr>
            <a:picLocks noChangeAspect="1"/>
          </p:cNvPicPr>
          <p:nvPr userDrawn="1"/>
        </p:nvPicPr>
        <p:blipFill rotWithShape="1">
          <a:blip r:embed="rId3"/>
          <a:srcRect l="24256" b="21461"/>
          <a:stretch/>
        </p:blipFill>
        <p:spPr>
          <a:xfrm>
            <a:off x="0" y="4015298"/>
            <a:ext cx="2780030" cy="2842702"/>
          </a:xfrm>
          <a:prstGeom prst="rect">
            <a:avLst/>
          </a:prstGeom>
        </p:spPr>
      </p:pic>
      <p:pic>
        <p:nvPicPr>
          <p:cNvPr id="12" name="Picture 11">
            <a:extLst>
              <a:ext uri="{FF2B5EF4-FFF2-40B4-BE49-F238E27FC236}">
                <a16:creationId xmlns:a16="http://schemas.microsoft.com/office/drawing/2014/main" id="{4AF6015D-0869-6549-8C39-D73FF762841D}"/>
              </a:ext>
            </a:extLst>
          </p:cNvPr>
          <p:cNvPicPr>
            <a:picLocks noChangeAspect="1"/>
          </p:cNvPicPr>
          <p:nvPr userDrawn="1"/>
        </p:nvPicPr>
        <p:blipFill>
          <a:blip r:embed="rId4"/>
          <a:stretch>
            <a:fillRect/>
          </a:stretch>
        </p:blipFill>
        <p:spPr>
          <a:xfrm rot="1782855">
            <a:off x="10190480" y="1733267"/>
            <a:ext cx="1351280" cy="675640"/>
          </a:xfrm>
          <a:prstGeom prst="rect">
            <a:avLst/>
          </a:prstGeom>
        </p:spPr>
      </p:pic>
      <p:sp>
        <p:nvSpPr>
          <p:cNvPr id="2" name="Title 1">
            <a:extLst>
              <a:ext uri="{FF2B5EF4-FFF2-40B4-BE49-F238E27FC236}">
                <a16:creationId xmlns:a16="http://schemas.microsoft.com/office/drawing/2014/main" id="{DAA4281D-3412-5E48-9A52-70612FA4E1AE}"/>
              </a:ext>
            </a:extLst>
          </p:cNvPr>
          <p:cNvSpPr>
            <a:spLocks noGrp="1"/>
          </p:cNvSpPr>
          <p:nvPr>
            <p:ph type="title"/>
          </p:nvPr>
        </p:nvSpPr>
        <p:spPr>
          <a:xfrm>
            <a:off x="838200" y="2555273"/>
            <a:ext cx="9159240" cy="1325563"/>
          </a:xfrm>
        </p:spPr>
        <p:txBody>
          <a:bodyPr>
            <a:normAutofit/>
          </a:bodyPr>
          <a:lstStyle>
            <a:lvl1pPr>
              <a:defRPr sz="4800">
                <a:solidFill>
                  <a:srgbClr val="193E72"/>
                </a:solidFill>
              </a:defRPr>
            </a:lvl1pPr>
          </a:lstStyle>
          <a:p>
            <a:r>
              <a:rPr lang="en-US"/>
              <a:t>Click to edit Master title</a:t>
            </a:r>
          </a:p>
        </p:txBody>
      </p:sp>
      <p:sp>
        <p:nvSpPr>
          <p:cNvPr id="7" name="Slide Number Placeholder 6">
            <a:extLst>
              <a:ext uri="{FF2B5EF4-FFF2-40B4-BE49-F238E27FC236}">
                <a16:creationId xmlns:a16="http://schemas.microsoft.com/office/drawing/2014/main" id="{419B6C91-4419-6945-B1FB-13E02AAEB7DA}"/>
              </a:ext>
            </a:extLst>
          </p:cNvPr>
          <p:cNvSpPr>
            <a:spLocks noGrp="1"/>
          </p:cNvSpPr>
          <p:nvPr>
            <p:ph type="sldNum" sz="quarter" idx="12"/>
          </p:nvPr>
        </p:nvSpPr>
        <p:spPr/>
        <p:txBody>
          <a:bodyPr/>
          <a:lstStyle/>
          <a:p>
            <a:fld id="{EE1A55DE-D795-7B44-9085-719E51EC44B5}" type="slidenum">
              <a:rPr lang="en-US" smtClean="0"/>
              <a:t>‹#›</a:t>
            </a:fld>
            <a:endParaRPr lang="en-US"/>
          </a:p>
        </p:txBody>
      </p:sp>
      <p:pic>
        <p:nvPicPr>
          <p:cNvPr id="14" name="Picture 13">
            <a:extLst>
              <a:ext uri="{FF2B5EF4-FFF2-40B4-BE49-F238E27FC236}">
                <a16:creationId xmlns:a16="http://schemas.microsoft.com/office/drawing/2014/main" id="{239D3C52-456B-CF49-8D86-ABB528E08D2A}"/>
              </a:ext>
            </a:extLst>
          </p:cNvPr>
          <p:cNvPicPr>
            <a:picLocks noChangeAspect="1"/>
          </p:cNvPicPr>
          <p:nvPr userDrawn="1"/>
        </p:nvPicPr>
        <p:blipFill rotWithShape="1">
          <a:blip r:embed="rId5"/>
          <a:srcRect t="3" r="6601" b="-36686"/>
          <a:stretch/>
        </p:blipFill>
        <p:spPr>
          <a:xfrm>
            <a:off x="436034" y="1131569"/>
            <a:ext cx="11387159" cy="45719"/>
          </a:xfrm>
          <a:prstGeom prst="rect">
            <a:avLst/>
          </a:prstGeom>
        </p:spPr>
      </p:pic>
      <p:pic>
        <p:nvPicPr>
          <p:cNvPr id="3" name="Picture 2"/>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345782" y="229823"/>
            <a:ext cx="4324572" cy="901746"/>
          </a:xfrm>
          <a:prstGeom prst="rect">
            <a:avLst/>
          </a:prstGeom>
        </p:spPr>
      </p:pic>
    </p:spTree>
    <p:extLst>
      <p:ext uri="{BB962C8B-B14F-4D97-AF65-F5344CB8AC3E}">
        <p14:creationId xmlns:p14="http://schemas.microsoft.com/office/powerpoint/2010/main" val="11326428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6_Section Header">
    <p:spTree>
      <p:nvGrpSpPr>
        <p:cNvPr id="1" name=""/>
        <p:cNvGrpSpPr/>
        <p:nvPr/>
      </p:nvGrpSpPr>
      <p:grpSpPr>
        <a:xfrm>
          <a:off x="0" y="0"/>
          <a:ext cx="0" cy="0"/>
          <a:chOff x="0" y="0"/>
          <a:chExt cx="0" cy="0"/>
        </a:xfrm>
      </p:grpSpPr>
      <p:pic>
        <p:nvPicPr>
          <p:cNvPr id="25" name="Picture 24">
            <a:extLst>
              <a:ext uri="{FF2B5EF4-FFF2-40B4-BE49-F238E27FC236}">
                <a16:creationId xmlns:a16="http://schemas.microsoft.com/office/drawing/2014/main" id="{3200FBBD-6CC4-A349-B70B-313BAD04B61C}"/>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02BF6DC9-37E3-D144-87B7-81B5E7C27BD8}"/>
              </a:ext>
            </a:extLst>
          </p:cNvPr>
          <p:cNvSpPr>
            <a:spLocks noGrp="1"/>
          </p:cNvSpPr>
          <p:nvPr>
            <p:ph type="title"/>
          </p:nvPr>
        </p:nvSpPr>
        <p:spPr>
          <a:xfrm>
            <a:off x="838200" y="2488688"/>
            <a:ext cx="9403080" cy="1133477"/>
          </a:xfrm>
        </p:spPr>
        <p:txBody>
          <a:bodyPr anchor="b">
            <a:noAutofit/>
          </a:bodyPr>
          <a:lstStyle>
            <a:lvl1pPr>
              <a:defRPr sz="4800">
                <a:solidFill>
                  <a:srgbClr val="193E72"/>
                </a:solidFill>
              </a:defRPr>
            </a:lvl1pPr>
          </a:lstStyle>
          <a:p>
            <a:r>
              <a:rPr lang="en-US"/>
              <a:t>Click to edit Master title</a:t>
            </a:r>
          </a:p>
        </p:txBody>
      </p:sp>
      <p:sp>
        <p:nvSpPr>
          <p:cNvPr id="6" name="Slide Number Placeholder 5">
            <a:extLst>
              <a:ext uri="{FF2B5EF4-FFF2-40B4-BE49-F238E27FC236}">
                <a16:creationId xmlns:a16="http://schemas.microsoft.com/office/drawing/2014/main" id="{35944CE4-06ED-E046-944B-D3D4DDDF1D04}"/>
              </a:ext>
            </a:extLst>
          </p:cNvPr>
          <p:cNvSpPr>
            <a:spLocks noGrp="1"/>
          </p:cNvSpPr>
          <p:nvPr>
            <p:ph type="sldNum" sz="quarter" idx="12"/>
          </p:nvPr>
        </p:nvSpPr>
        <p:spPr/>
        <p:txBody>
          <a:bodyPr/>
          <a:lstStyle>
            <a:lvl1pPr>
              <a:defRPr>
                <a:solidFill>
                  <a:srgbClr val="193E72"/>
                </a:solidFill>
              </a:defRPr>
            </a:lvl1pPr>
          </a:lstStyle>
          <a:p>
            <a:fld id="{EE1A55DE-D795-7B44-9085-719E51EC44B5}" type="slidenum">
              <a:rPr lang="en-US" smtClean="0"/>
              <a:pPr/>
              <a:t>‹#›</a:t>
            </a:fld>
            <a:endParaRPr lang="en-US"/>
          </a:p>
        </p:txBody>
      </p:sp>
      <p:pic>
        <p:nvPicPr>
          <p:cNvPr id="21" name="Picture 20">
            <a:extLst>
              <a:ext uri="{FF2B5EF4-FFF2-40B4-BE49-F238E27FC236}">
                <a16:creationId xmlns:a16="http://schemas.microsoft.com/office/drawing/2014/main" id="{1B3F5BD8-0C81-4A4E-A8A7-821DBE909558}"/>
              </a:ext>
            </a:extLst>
          </p:cNvPr>
          <p:cNvPicPr>
            <a:picLocks noChangeAspect="1"/>
          </p:cNvPicPr>
          <p:nvPr userDrawn="1"/>
        </p:nvPicPr>
        <p:blipFill>
          <a:blip r:embed="rId3"/>
          <a:stretch>
            <a:fillRect/>
          </a:stretch>
        </p:blipFill>
        <p:spPr>
          <a:xfrm rot="1927307">
            <a:off x="10464018" y="1820219"/>
            <a:ext cx="1081455" cy="540728"/>
          </a:xfrm>
          <a:prstGeom prst="rect">
            <a:avLst/>
          </a:prstGeom>
        </p:spPr>
      </p:pic>
      <p:pic>
        <p:nvPicPr>
          <p:cNvPr id="22" name="Picture 21">
            <a:extLst>
              <a:ext uri="{FF2B5EF4-FFF2-40B4-BE49-F238E27FC236}">
                <a16:creationId xmlns:a16="http://schemas.microsoft.com/office/drawing/2014/main" id="{580507CF-0871-4D45-B2B1-43EE3CCCD78D}"/>
              </a:ext>
            </a:extLst>
          </p:cNvPr>
          <p:cNvPicPr>
            <a:picLocks noChangeAspect="1"/>
          </p:cNvPicPr>
          <p:nvPr userDrawn="1"/>
        </p:nvPicPr>
        <p:blipFill>
          <a:blip r:embed="rId4"/>
          <a:stretch>
            <a:fillRect/>
          </a:stretch>
        </p:blipFill>
        <p:spPr>
          <a:xfrm>
            <a:off x="0" y="5141460"/>
            <a:ext cx="2582984" cy="1716540"/>
          </a:xfrm>
          <a:prstGeom prst="rect">
            <a:avLst/>
          </a:prstGeom>
        </p:spPr>
      </p:pic>
      <p:pic>
        <p:nvPicPr>
          <p:cNvPr id="10" name="Picture 9">
            <a:extLst>
              <a:ext uri="{FF2B5EF4-FFF2-40B4-BE49-F238E27FC236}">
                <a16:creationId xmlns:a16="http://schemas.microsoft.com/office/drawing/2014/main" id="{239D3C52-456B-CF49-8D86-ABB528E08D2A}"/>
              </a:ext>
            </a:extLst>
          </p:cNvPr>
          <p:cNvPicPr>
            <a:picLocks noChangeAspect="1"/>
          </p:cNvPicPr>
          <p:nvPr userDrawn="1"/>
        </p:nvPicPr>
        <p:blipFill rotWithShape="1">
          <a:blip r:embed="rId5"/>
          <a:srcRect t="3" r="6601" b="-36686"/>
          <a:stretch/>
        </p:blipFill>
        <p:spPr>
          <a:xfrm>
            <a:off x="436034" y="1131569"/>
            <a:ext cx="11387159" cy="45719"/>
          </a:xfrm>
          <a:prstGeom prst="rect">
            <a:avLst/>
          </a:prstGeom>
        </p:spPr>
      </p:pic>
      <p:pic>
        <p:nvPicPr>
          <p:cNvPr id="3" name="Picture 2"/>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293531" y="67647"/>
            <a:ext cx="4324572" cy="901746"/>
          </a:xfrm>
          <a:prstGeom prst="rect">
            <a:avLst/>
          </a:prstGeom>
        </p:spPr>
      </p:pic>
    </p:spTree>
    <p:extLst>
      <p:ext uri="{BB962C8B-B14F-4D97-AF65-F5344CB8AC3E}">
        <p14:creationId xmlns:p14="http://schemas.microsoft.com/office/powerpoint/2010/main" val="18459496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E9F6C1B-6F37-CE43-80CB-13FD9EE06FB3}"/>
              </a:ext>
            </a:extLst>
          </p:cNvPr>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73E29E7-16A9-6340-9E9F-790043ED900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3A31A5E-D10C-0845-A242-397F9C9F2058}"/>
              </a:ext>
            </a:extLst>
          </p:cNvPr>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a:extLst>
              <a:ext uri="{FF2B5EF4-FFF2-40B4-BE49-F238E27FC236}">
                <a16:creationId xmlns:a16="http://schemas.microsoft.com/office/drawing/2014/main" id="{3D03ACE8-7DC1-FF47-A286-E7FBD724D0BE}"/>
              </a:ext>
            </a:extLst>
          </p:cNvPr>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319C6CA-BF73-CC4A-BED8-DE34849C7D53}"/>
              </a:ext>
            </a:extLst>
          </p:cNvPr>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E1A55DE-D795-7B44-9085-719E51EC44B5}" type="slidenum">
              <a:rPr lang="en-US" smtClean="0"/>
              <a:t>‹#›</a:t>
            </a:fld>
            <a:endParaRPr lang="en-US"/>
          </a:p>
        </p:txBody>
      </p:sp>
    </p:spTree>
    <p:extLst>
      <p:ext uri="{BB962C8B-B14F-4D97-AF65-F5344CB8AC3E}">
        <p14:creationId xmlns:p14="http://schemas.microsoft.com/office/powerpoint/2010/main" val="3617914908"/>
      </p:ext>
    </p:extLst>
  </p:cSld>
  <p:clrMap bg1="lt1" tx1="dk1" bg2="lt2" tx2="dk2" accent1="accent1" accent2="accent2" accent3="accent3" accent4="accent4" accent5="accent5" accent6="accent6" hlink="hlink" folHlink="folHlink"/>
  <p:sldLayoutIdLst>
    <p:sldLayoutId id="2147483680" r:id="rId1"/>
    <p:sldLayoutId id="2147483671" r:id="rId2"/>
    <p:sldLayoutId id="2147483662" r:id="rId3"/>
    <p:sldLayoutId id="2147483664" r:id="rId4"/>
    <p:sldLayoutId id="2147483679" r:id="rId5"/>
    <p:sldLayoutId id="2147483660" r:id="rId6"/>
    <p:sldLayoutId id="2147483678" r:id="rId7"/>
    <p:sldLayoutId id="2147483677" r:id="rId8"/>
    <p:sldLayoutId id="2147483676" r:id="rId9"/>
    <p:sldLayoutId id="2147483675" r:id="rId10"/>
    <p:sldLayoutId id="2147483674" r:id="rId11"/>
    <p:sldLayoutId id="2147483689" r:id="rId12"/>
    <p:sldLayoutId id="2147483686" r:id="rId13"/>
    <p:sldLayoutId id="2147483692" r:id="rId14"/>
  </p:sldLayoutIdLst>
  <p:hf hdr="0" ftr="0" dt="0"/>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hyperlink" Target="mailto:phirst@lsbu.ac.uk" TargetMode="External"/><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2315295"/>
            <a:ext cx="9144000" cy="2387600"/>
          </a:xfrm>
        </p:spPr>
        <p:txBody>
          <a:bodyPr>
            <a:normAutofit fontScale="90000"/>
          </a:bodyPr>
          <a:lstStyle/>
          <a:p>
            <a:r>
              <a:rPr lang="en-GB" sz="4800" dirty="0"/>
              <a:t>Evaluation </a:t>
            </a:r>
            <a:r>
              <a:rPr lang="en-GB" sz="4800" dirty="0">
                <a:effectLst/>
                <a:latin typeface="Arial" panose="020B0604020202020204" pitchFamily="34" charset="0"/>
                <a:ea typeface="Calibri" panose="020F0502020204030204" pitchFamily="34" charset="0"/>
                <a:cs typeface="Arial" panose="020B0604020202020204" pitchFamily="34" charset="0"/>
              </a:rPr>
              <a:t>of a Public </a:t>
            </a:r>
            <a:r>
              <a:rPr lang="en-GB" sz="4800" dirty="0">
                <a:latin typeface="Arial" panose="020B0604020202020204" pitchFamily="34" charset="0"/>
                <a:ea typeface="Calibri" panose="020F0502020204030204" pitchFamily="34" charset="0"/>
                <a:cs typeface="Arial" panose="020B0604020202020204" pitchFamily="34" charset="0"/>
              </a:rPr>
              <a:t>H</a:t>
            </a:r>
            <a:r>
              <a:rPr lang="en-GB" sz="4800" dirty="0">
                <a:effectLst/>
                <a:latin typeface="Arial" panose="020B0604020202020204" pitchFamily="34" charset="0"/>
                <a:ea typeface="Calibri" panose="020F0502020204030204" pitchFamily="34" charset="0"/>
                <a:cs typeface="Arial" panose="020B0604020202020204" pitchFamily="34" charset="0"/>
              </a:rPr>
              <a:t>ealth </a:t>
            </a:r>
            <a:r>
              <a:rPr lang="en-GB" sz="4800" dirty="0">
                <a:latin typeface="Arial" panose="020B0604020202020204" pitchFamily="34" charset="0"/>
                <a:ea typeface="Calibri" panose="020F0502020204030204" pitchFamily="34" charset="0"/>
                <a:cs typeface="Arial" panose="020B0604020202020204" pitchFamily="34" charset="0"/>
              </a:rPr>
              <a:t>P</a:t>
            </a:r>
            <a:r>
              <a:rPr lang="en-GB" sz="4800" dirty="0">
                <a:effectLst/>
                <a:latin typeface="Arial" panose="020B0604020202020204" pitchFamily="34" charset="0"/>
                <a:ea typeface="Calibri" panose="020F0502020204030204" pitchFamily="34" charset="0"/>
                <a:cs typeface="Arial" panose="020B0604020202020204" pitchFamily="34" charset="0"/>
              </a:rPr>
              <a:t>athway for Users of Alcohol and Substances in the Criminal </a:t>
            </a:r>
            <a:r>
              <a:rPr lang="en-GB" sz="4800" dirty="0">
                <a:latin typeface="Arial" panose="020B0604020202020204" pitchFamily="34" charset="0"/>
                <a:ea typeface="Calibri" panose="020F0502020204030204" pitchFamily="34" charset="0"/>
                <a:cs typeface="Arial" panose="020B0604020202020204" pitchFamily="34" charset="0"/>
              </a:rPr>
              <a:t>J</a:t>
            </a:r>
            <a:r>
              <a:rPr lang="en-GB" sz="4800" dirty="0">
                <a:effectLst/>
                <a:latin typeface="Arial" panose="020B0604020202020204" pitchFamily="34" charset="0"/>
                <a:ea typeface="Calibri" panose="020F0502020204030204" pitchFamily="34" charset="0"/>
                <a:cs typeface="Arial" panose="020B0604020202020204" pitchFamily="34" charset="0"/>
              </a:rPr>
              <a:t>ustice </a:t>
            </a:r>
            <a:r>
              <a:rPr lang="en-GB" sz="4800" dirty="0">
                <a:latin typeface="Arial" panose="020B0604020202020204" pitchFamily="34" charset="0"/>
                <a:ea typeface="Calibri" panose="020F0502020204030204" pitchFamily="34" charset="0"/>
                <a:cs typeface="Arial" panose="020B0604020202020204" pitchFamily="34" charset="0"/>
              </a:rPr>
              <a:t>S</a:t>
            </a:r>
            <a:r>
              <a:rPr lang="en-GB" sz="4800" dirty="0">
                <a:effectLst/>
                <a:latin typeface="Arial" panose="020B0604020202020204" pitchFamily="34" charset="0"/>
                <a:ea typeface="Calibri" panose="020F0502020204030204" pitchFamily="34" charset="0"/>
                <a:cs typeface="Arial" panose="020B0604020202020204" pitchFamily="34" charset="0"/>
              </a:rPr>
              <a:t>etting</a:t>
            </a:r>
            <a:br>
              <a:rPr lang="en-GB" sz="1800" dirty="0">
                <a:effectLst/>
                <a:latin typeface="Calibri" panose="020F0502020204030204" pitchFamily="34" charset="0"/>
                <a:ea typeface="Calibri" panose="020F0502020204030204" pitchFamily="34" charset="0"/>
                <a:cs typeface="Arial" panose="020B0604020202020204" pitchFamily="34" charset="0"/>
              </a:rPr>
            </a:br>
            <a:endParaRPr lang="en-GB" sz="2800" dirty="0"/>
          </a:p>
        </p:txBody>
      </p:sp>
      <p:sp>
        <p:nvSpPr>
          <p:cNvPr id="3" name="Subtitle 2"/>
          <p:cNvSpPr>
            <a:spLocks noGrp="1"/>
          </p:cNvSpPr>
          <p:nvPr>
            <p:ph type="subTitle" idx="1"/>
          </p:nvPr>
        </p:nvSpPr>
        <p:spPr>
          <a:xfrm>
            <a:off x="1524000" y="4702895"/>
            <a:ext cx="9144000" cy="1271606"/>
          </a:xfrm>
        </p:spPr>
        <p:txBody>
          <a:bodyPr>
            <a:normAutofit/>
          </a:bodyPr>
          <a:lstStyle/>
          <a:p>
            <a:r>
              <a:rPr lang="en-GB" sz="2000" dirty="0"/>
              <a:t>Final Report</a:t>
            </a:r>
          </a:p>
          <a:p>
            <a:r>
              <a:rPr lang="en-GB" sz="2000" dirty="0"/>
              <a:t> April 2023</a:t>
            </a:r>
          </a:p>
        </p:txBody>
      </p:sp>
    </p:spTree>
    <p:extLst>
      <p:ext uri="{BB962C8B-B14F-4D97-AF65-F5344CB8AC3E}">
        <p14:creationId xmlns:p14="http://schemas.microsoft.com/office/powerpoint/2010/main" val="333656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297252-1230-5F35-6133-CB3BB2577135}"/>
              </a:ext>
            </a:extLst>
          </p:cNvPr>
          <p:cNvSpPr>
            <a:spLocks noGrp="1"/>
          </p:cNvSpPr>
          <p:nvPr>
            <p:ph type="title"/>
          </p:nvPr>
        </p:nvSpPr>
        <p:spPr>
          <a:xfrm>
            <a:off x="624468" y="657225"/>
            <a:ext cx="10729332" cy="413292"/>
          </a:xfrm>
        </p:spPr>
        <p:txBody>
          <a:bodyPr>
            <a:normAutofit fontScale="90000"/>
          </a:bodyPr>
          <a:lstStyle/>
          <a:p>
            <a:r>
              <a:rPr lang="en-GB" b="1" dirty="0"/>
              <a:t>Existing literature: what did we know already?</a:t>
            </a:r>
          </a:p>
        </p:txBody>
      </p:sp>
      <p:sp>
        <p:nvSpPr>
          <p:cNvPr id="3" name="Content Placeholder 2">
            <a:extLst>
              <a:ext uri="{FF2B5EF4-FFF2-40B4-BE49-F238E27FC236}">
                <a16:creationId xmlns:a16="http://schemas.microsoft.com/office/drawing/2014/main" id="{362A2D64-E2D2-8964-D374-8C127BE06B37}"/>
              </a:ext>
            </a:extLst>
          </p:cNvPr>
          <p:cNvSpPr>
            <a:spLocks noGrp="1"/>
          </p:cNvSpPr>
          <p:nvPr>
            <p:ph idx="1"/>
          </p:nvPr>
        </p:nvSpPr>
        <p:spPr>
          <a:xfrm>
            <a:off x="200722" y="1988293"/>
            <a:ext cx="5664819" cy="3765738"/>
          </a:xfrm>
        </p:spPr>
        <p:txBody>
          <a:bodyPr numCol="1">
            <a:normAutofit/>
          </a:bodyPr>
          <a:lstStyle/>
          <a:p>
            <a:pPr lvl="1">
              <a:lnSpc>
                <a:spcPct val="100000"/>
              </a:lnSpc>
            </a:pPr>
            <a:r>
              <a:rPr lang="en-GB" sz="1600" dirty="0">
                <a:solidFill>
                  <a:srgbClr val="002060"/>
                </a:solidFill>
              </a:rPr>
              <a:t>Evaluations of the UK’s Drug Intervention Programme (DIP) </a:t>
            </a:r>
            <a:r>
              <a:rPr lang="en-US" sz="1600" dirty="0">
                <a:solidFill>
                  <a:srgbClr val="002060"/>
                </a:solidFill>
              </a:rPr>
              <a:t>suggests that offending reduces when people are in treatment for substance misuse with some studies suggesting this effect continues for six months after DIP contact – this evidence is not considered gold standard, however (Skodbo et al, 2007; Sondhi and Eastwood, 2020) </a:t>
            </a:r>
          </a:p>
          <a:p>
            <a:pPr marL="457189" lvl="1" indent="0">
              <a:lnSpc>
                <a:spcPct val="100000"/>
              </a:lnSpc>
              <a:buNone/>
            </a:pPr>
            <a:endParaRPr lang="en-US" sz="1600" dirty="0">
              <a:solidFill>
                <a:srgbClr val="002060"/>
              </a:solidFill>
            </a:endParaRPr>
          </a:p>
          <a:p>
            <a:pPr lvl="1">
              <a:lnSpc>
                <a:spcPct val="100000"/>
              </a:lnSpc>
            </a:pPr>
            <a:r>
              <a:rPr lang="en-US" sz="1600" dirty="0">
                <a:solidFill>
                  <a:srgbClr val="002060"/>
                </a:solidFill>
              </a:rPr>
              <a:t>Debate is ongoing about the mandatory component of DIP: some argue that mandation can be useful as a first route into treatment, but studies have questioned whether mandation is better than voluntary approaches at facilitating service-user engagement (McSweeney et al, 2016)</a:t>
            </a:r>
            <a:endParaRPr lang="en-US" sz="1800" dirty="0">
              <a:solidFill>
                <a:srgbClr val="002060"/>
              </a:solidFill>
            </a:endParaRPr>
          </a:p>
          <a:p>
            <a:pPr marL="0" indent="0">
              <a:buNone/>
            </a:pPr>
            <a:endParaRPr lang="en-GB" sz="1600" dirty="0"/>
          </a:p>
        </p:txBody>
      </p:sp>
      <p:sp>
        <p:nvSpPr>
          <p:cNvPr id="4" name="Slide Number Placeholder 3">
            <a:extLst>
              <a:ext uri="{FF2B5EF4-FFF2-40B4-BE49-F238E27FC236}">
                <a16:creationId xmlns:a16="http://schemas.microsoft.com/office/drawing/2014/main" id="{6BBC3929-67A6-3653-85E5-413C15DA3F9C}"/>
              </a:ext>
            </a:extLst>
          </p:cNvPr>
          <p:cNvSpPr>
            <a:spLocks noGrp="1"/>
          </p:cNvSpPr>
          <p:nvPr>
            <p:ph type="sldNum" sz="quarter" idx="12"/>
          </p:nvPr>
        </p:nvSpPr>
        <p:spPr/>
        <p:txBody>
          <a:bodyPr/>
          <a:lstStyle/>
          <a:p>
            <a:fld id="{EE1A55DE-D795-7B44-9085-719E51EC44B5}" type="slidenum">
              <a:rPr lang="en-US" smtClean="0"/>
              <a:t>10</a:t>
            </a:fld>
            <a:endParaRPr lang="en-US"/>
          </a:p>
        </p:txBody>
      </p:sp>
      <p:sp>
        <p:nvSpPr>
          <p:cNvPr id="6" name="TextBox 5">
            <a:extLst>
              <a:ext uri="{FF2B5EF4-FFF2-40B4-BE49-F238E27FC236}">
                <a16:creationId xmlns:a16="http://schemas.microsoft.com/office/drawing/2014/main" id="{6FCDBF5C-6090-8086-8B96-EA434F38E84D}"/>
              </a:ext>
            </a:extLst>
          </p:cNvPr>
          <p:cNvSpPr txBox="1"/>
          <p:nvPr/>
        </p:nvSpPr>
        <p:spPr>
          <a:xfrm>
            <a:off x="624468" y="1382340"/>
            <a:ext cx="8614318" cy="338554"/>
          </a:xfrm>
          <a:prstGeom prst="rect">
            <a:avLst/>
          </a:prstGeom>
          <a:noFill/>
        </p:spPr>
        <p:txBody>
          <a:bodyPr wrap="square">
            <a:spAutoFit/>
          </a:bodyPr>
          <a:lstStyle/>
          <a:p>
            <a:pPr marL="0" indent="0">
              <a:lnSpc>
                <a:spcPct val="100000"/>
              </a:lnSpc>
              <a:buNone/>
            </a:pPr>
            <a:r>
              <a:rPr lang="en-GB" sz="1600" b="1" dirty="0">
                <a:solidFill>
                  <a:srgbClr val="193E72"/>
                </a:solidFill>
              </a:rPr>
              <a:t>Evidence for diversion schemes for diverting service-users into treatment:</a:t>
            </a:r>
          </a:p>
        </p:txBody>
      </p:sp>
      <p:sp>
        <p:nvSpPr>
          <p:cNvPr id="8" name="TextBox 7">
            <a:extLst>
              <a:ext uri="{FF2B5EF4-FFF2-40B4-BE49-F238E27FC236}">
                <a16:creationId xmlns:a16="http://schemas.microsoft.com/office/drawing/2014/main" id="{7B15369C-5997-C9B5-771A-51628B7D8B8B}"/>
              </a:ext>
            </a:extLst>
          </p:cNvPr>
          <p:cNvSpPr txBox="1"/>
          <p:nvPr/>
        </p:nvSpPr>
        <p:spPr>
          <a:xfrm>
            <a:off x="5776332" y="1982750"/>
            <a:ext cx="5884126" cy="1077218"/>
          </a:xfrm>
          <a:prstGeom prst="rect">
            <a:avLst/>
          </a:prstGeom>
          <a:noFill/>
        </p:spPr>
        <p:txBody>
          <a:bodyPr wrap="square">
            <a:spAutoFit/>
          </a:bodyPr>
          <a:lstStyle/>
          <a:p>
            <a:pPr marL="742950" lvl="1" indent="-285750">
              <a:lnSpc>
                <a:spcPct val="100000"/>
              </a:lnSpc>
              <a:buFont typeface="Arial" panose="020B0604020202020204" pitchFamily="34" charset="0"/>
              <a:buChar char="•"/>
            </a:pPr>
            <a:r>
              <a:rPr lang="en-US" sz="1600" dirty="0">
                <a:solidFill>
                  <a:srgbClr val="002060"/>
                </a:solidFill>
              </a:rPr>
              <a:t>A recent study suggests that it is quality of the treatment service, including whether care is personalised, which is key to sustaining service-user engagement (Sondhi and Eastwood, 2020)  </a:t>
            </a:r>
          </a:p>
        </p:txBody>
      </p:sp>
    </p:spTree>
    <p:extLst>
      <p:ext uri="{BB962C8B-B14F-4D97-AF65-F5344CB8AC3E}">
        <p14:creationId xmlns:p14="http://schemas.microsoft.com/office/powerpoint/2010/main" val="21182225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62A2D64-E2D2-8964-D374-8C127BE06B37}"/>
              </a:ext>
            </a:extLst>
          </p:cNvPr>
          <p:cNvSpPr>
            <a:spLocks noGrp="1"/>
          </p:cNvSpPr>
          <p:nvPr>
            <p:ph idx="1"/>
          </p:nvPr>
        </p:nvSpPr>
        <p:spPr>
          <a:xfrm>
            <a:off x="211873" y="1875735"/>
            <a:ext cx="5698273" cy="4284662"/>
          </a:xfrm>
        </p:spPr>
        <p:txBody>
          <a:bodyPr numCol="1">
            <a:normAutofit/>
          </a:bodyPr>
          <a:lstStyle/>
          <a:p>
            <a:pPr lvl="1">
              <a:lnSpc>
                <a:spcPct val="100000"/>
              </a:lnSpc>
            </a:pPr>
            <a:r>
              <a:rPr lang="en-GB" sz="1600" dirty="0">
                <a:solidFill>
                  <a:srgbClr val="002060"/>
                </a:solidFill>
                <a:effectLst/>
                <a:ea typeface="Calibri" panose="020F0502020204030204" pitchFamily="34" charset="0"/>
                <a:cs typeface="Times New Roman" panose="02020603050405020304" pitchFamily="18" charset="0"/>
              </a:rPr>
              <a:t>Evidence of effectiveness in a range of health settings but evidence in criminal justice settings is lacking: a review found no “substantial, robust and consistent</a:t>
            </a:r>
            <a:r>
              <a:rPr lang="en-GB" sz="1600" dirty="0">
                <a:solidFill>
                  <a:srgbClr val="002060"/>
                </a:solidFill>
                <a:ea typeface="Calibri" panose="020F0502020204030204" pitchFamily="34" charset="0"/>
                <a:cs typeface="Times New Roman" panose="02020603050405020304" pitchFamily="18" charset="0"/>
              </a:rPr>
              <a:t>” (Page et al, 2019)</a:t>
            </a:r>
          </a:p>
          <a:p>
            <a:pPr marL="457189" lvl="1" indent="0">
              <a:lnSpc>
                <a:spcPct val="100000"/>
              </a:lnSpc>
              <a:buNone/>
            </a:pPr>
            <a:endParaRPr lang="en-GB" sz="1600" dirty="0">
              <a:solidFill>
                <a:srgbClr val="002060"/>
              </a:solidFill>
              <a:effectLst/>
              <a:ea typeface="Calibri" panose="020F0502020204030204" pitchFamily="34" charset="0"/>
              <a:cs typeface="Times New Roman" panose="02020603050405020304" pitchFamily="18" charset="0"/>
            </a:endParaRPr>
          </a:p>
          <a:p>
            <a:pPr lvl="1">
              <a:lnSpc>
                <a:spcPct val="100000"/>
              </a:lnSpc>
            </a:pPr>
            <a:r>
              <a:rPr lang="en-GB" sz="1600" dirty="0">
                <a:solidFill>
                  <a:srgbClr val="002060"/>
                </a:solidFill>
                <a:effectLst/>
                <a:ea typeface="Calibri" panose="020F0502020204030204" pitchFamily="34" charset="0"/>
                <a:cs typeface="Times New Roman" panose="02020603050405020304" pitchFamily="18" charset="0"/>
              </a:rPr>
              <a:t>Alcohol </a:t>
            </a:r>
            <a:r>
              <a:rPr lang="en-GB" sz="1600" dirty="0">
                <a:solidFill>
                  <a:srgbClr val="002060"/>
                </a:solidFill>
                <a:ea typeface="Calibri" panose="020F0502020204030204" pitchFamily="34" charset="0"/>
                <a:cs typeface="Times New Roman" panose="02020603050405020304" pitchFamily="18" charset="0"/>
              </a:rPr>
              <a:t>Arrest Referral (AAR) – introduced in four police forces in 2007 with alcohol referral workers delivering brief interventions on a voluntary basis: no evidence of reductions in re-offending rates but some evidence of reductions in alcohol consumption (Blakeborough and Richardson, 2012) </a:t>
            </a:r>
          </a:p>
          <a:p>
            <a:pPr marL="457189" lvl="1" indent="0">
              <a:lnSpc>
                <a:spcPct val="120000"/>
              </a:lnSpc>
              <a:buNone/>
            </a:pPr>
            <a:endParaRPr lang="en-US" sz="3400" dirty="0">
              <a:solidFill>
                <a:srgbClr val="002060"/>
              </a:solidFill>
            </a:endParaRPr>
          </a:p>
          <a:p>
            <a:pPr marL="0" indent="0">
              <a:buNone/>
            </a:pPr>
            <a:endParaRPr lang="en-GB" sz="1600" dirty="0"/>
          </a:p>
        </p:txBody>
      </p:sp>
      <p:sp>
        <p:nvSpPr>
          <p:cNvPr id="4" name="Slide Number Placeholder 3">
            <a:extLst>
              <a:ext uri="{FF2B5EF4-FFF2-40B4-BE49-F238E27FC236}">
                <a16:creationId xmlns:a16="http://schemas.microsoft.com/office/drawing/2014/main" id="{6BBC3929-67A6-3653-85E5-413C15DA3F9C}"/>
              </a:ext>
            </a:extLst>
          </p:cNvPr>
          <p:cNvSpPr>
            <a:spLocks noGrp="1"/>
          </p:cNvSpPr>
          <p:nvPr>
            <p:ph type="sldNum" sz="quarter" idx="12"/>
          </p:nvPr>
        </p:nvSpPr>
        <p:spPr/>
        <p:txBody>
          <a:bodyPr/>
          <a:lstStyle/>
          <a:p>
            <a:fld id="{EE1A55DE-D795-7B44-9085-719E51EC44B5}" type="slidenum">
              <a:rPr lang="en-US" smtClean="0"/>
              <a:t>11</a:t>
            </a:fld>
            <a:endParaRPr lang="en-US"/>
          </a:p>
        </p:txBody>
      </p:sp>
      <p:sp>
        <p:nvSpPr>
          <p:cNvPr id="2" name="Title 1">
            <a:extLst>
              <a:ext uri="{FF2B5EF4-FFF2-40B4-BE49-F238E27FC236}">
                <a16:creationId xmlns:a16="http://schemas.microsoft.com/office/drawing/2014/main" id="{3188881D-94BC-8FB8-AA50-B0F7B4E873A8}"/>
              </a:ext>
            </a:extLst>
          </p:cNvPr>
          <p:cNvSpPr>
            <a:spLocks noGrp="1"/>
          </p:cNvSpPr>
          <p:nvPr>
            <p:ph type="title"/>
          </p:nvPr>
        </p:nvSpPr>
        <p:spPr>
          <a:xfrm>
            <a:off x="624467" y="691376"/>
            <a:ext cx="10408057" cy="310614"/>
          </a:xfrm>
        </p:spPr>
        <p:txBody>
          <a:bodyPr>
            <a:normAutofit fontScale="90000"/>
          </a:bodyPr>
          <a:lstStyle/>
          <a:p>
            <a:r>
              <a:rPr lang="en-GB" b="1" dirty="0"/>
              <a:t>Existing literature: what did we know already?</a:t>
            </a:r>
          </a:p>
        </p:txBody>
      </p:sp>
      <p:sp>
        <p:nvSpPr>
          <p:cNvPr id="6" name="TextBox 5">
            <a:extLst>
              <a:ext uri="{FF2B5EF4-FFF2-40B4-BE49-F238E27FC236}">
                <a16:creationId xmlns:a16="http://schemas.microsoft.com/office/drawing/2014/main" id="{128FCA7C-72CD-003D-22C0-E19DBE74D804}"/>
              </a:ext>
            </a:extLst>
          </p:cNvPr>
          <p:cNvSpPr txBox="1"/>
          <p:nvPr/>
        </p:nvSpPr>
        <p:spPr>
          <a:xfrm>
            <a:off x="5776332" y="1873062"/>
            <a:ext cx="5504443" cy="3293209"/>
          </a:xfrm>
          <a:prstGeom prst="rect">
            <a:avLst/>
          </a:prstGeom>
          <a:noFill/>
        </p:spPr>
        <p:txBody>
          <a:bodyPr wrap="square">
            <a:spAutoFit/>
          </a:bodyPr>
          <a:lstStyle/>
          <a:p>
            <a:pPr marL="742950" lvl="1" indent="-285750">
              <a:buFont typeface="Arial" panose="020B0604020202020204" pitchFamily="34" charset="0"/>
              <a:buChar char="•"/>
            </a:pPr>
            <a:r>
              <a:rPr lang="en-US" sz="1600" dirty="0">
                <a:solidFill>
                  <a:srgbClr val="002060"/>
                </a:solidFill>
              </a:rPr>
              <a:t>Barriers to delivery include the </a:t>
            </a:r>
            <a:r>
              <a:rPr lang="en-GB" sz="1600" dirty="0">
                <a:solidFill>
                  <a:srgbClr val="002060"/>
                </a:solidFill>
                <a:ea typeface="Calibri" panose="020F0502020204030204" pitchFamily="34" charset="0"/>
                <a:cs typeface="Times New Roman" panose="02020603050405020304" pitchFamily="18" charset="0"/>
              </a:rPr>
              <a:t>degree of intoxication of detained individuals; competing priorities in a pressured service environment; the motivation and skills of staff (Best et al, 2002)</a:t>
            </a:r>
          </a:p>
          <a:p>
            <a:pPr marL="742939" lvl="1" indent="-285750">
              <a:buFont typeface="Arial" panose="020B0604020202020204" pitchFamily="34" charset="0"/>
              <a:buChar char="•"/>
            </a:pPr>
            <a:endParaRPr lang="en-GB" sz="1600" dirty="0">
              <a:solidFill>
                <a:srgbClr val="002060"/>
              </a:solidFill>
              <a:ea typeface="Calibri" panose="020F0502020204030204" pitchFamily="34" charset="0"/>
              <a:cs typeface="Times New Roman" panose="02020603050405020304" pitchFamily="18" charset="0"/>
            </a:endParaRPr>
          </a:p>
          <a:p>
            <a:pPr marL="742950" lvl="1" indent="-285750">
              <a:buFont typeface="Arial" panose="020B0604020202020204" pitchFamily="34" charset="0"/>
              <a:buChar char="•"/>
            </a:pPr>
            <a:r>
              <a:rPr lang="en-GB" sz="1600" dirty="0">
                <a:solidFill>
                  <a:srgbClr val="002060"/>
                </a:solidFill>
                <a:ea typeface="Calibri" panose="020F0502020204030204" pitchFamily="34" charset="0"/>
                <a:cs typeface="Times New Roman" panose="02020603050405020304" pitchFamily="18" charset="0"/>
              </a:rPr>
              <a:t>Qualitative research involving custody suite staff in a feasibility trial of an alcohol brief intervention found role legitimacy issues with public health agendas not always viewed as a priority: the authors call for interventions that integrate the role of care in addressing drivers of crime and national policy effort to train and motivate police staff in public health roles (McGovern et al, 2020)</a:t>
            </a:r>
            <a:endParaRPr lang="en-GB" sz="1600" dirty="0"/>
          </a:p>
        </p:txBody>
      </p:sp>
      <p:sp>
        <p:nvSpPr>
          <p:cNvPr id="8" name="TextBox 7">
            <a:extLst>
              <a:ext uri="{FF2B5EF4-FFF2-40B4-BE49-F238E27FC236}">
                <a16:creationId xmlns:a16="http://schemas.microsoft.com/office/drawing/2014/main" id="{3EA108C9-D39B-D1C0-58D6-71D26E33B69D}"/>
              </a:ext>
            </a:extLst>
          </p:cNvPr>
          <p:cNvSpPr txBox="1"/>
          <p:nvPr/>
        </p:nvSpPr>
        <p:spPr>
          <a:xfrm>
            <a:off x="624467" y="1373251"/>
            <a:ext cx="6099716" cy="338554"/>
          </a:xfrm>
          <a:prstGeom prst="rect">
            <a:avLst/>
          </a:prstGeom>
          <a:noFill/>
        </p:spPr>
        <p:txBody>
          <a:bodyPr wrap="square">
            <a:spAutoFit/>
          </a:bodyPr>
          <a:lstStyle/>
          <a:p>
            <a:pPr marL="0" indent="0">
              <a:lnSpc>
                <a:spcPct val="100000"/>
              </a:lnSpc>
              <a:buNone/>
            </a:pPr>
            <a:r>
              <a:rPr lang="en-US" sz="1600" b="1" dirty="0">
                <a:solidFill>
                  <a:srgbClr val="193E72"/>
                </a:solidFill>
              </a:rPr>
              <a:t>Evidence for alcohol brief interventions for custody:</a:t>
            </a:r>
          </a:p>
        </p:txBody>
      </p:sp>
    </p:spTree>
    <p:extLst>
      <p:ext uri="{BB962C8B-B14F-4D97-AF65-F5344CB8AC3E}">
        <p14:creationId xmlns:p14="http://schemas.microsoft.com/office/powerpoint/2010/main" val="7034890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62A2D64-E2D2-8964-D374-8C127BE06B37}"/>
              </a:ext>
            </a:extLst>
          </p:cNvPr>
          <p:cNvSpPr>
            <a:spLocks noGrp="1"/>
          </p:cNvSpPr>
          <p:nvPr>
            <p:ph idx="1"/>
          </p:nvPr>
        </p:nvSpPr>
        <p:spPr>
          <a:xfrm>
            <a:off x="635620" y="1376363"/>
            <a:ext cx="10718180" cy="1522952"/>
          </a:xfrm>
        </p:spPr>
        <p:txBody>
          <a:bodyPr vert="horz" lIns="91440" tIns="45720" rIns="91440" bIns="45720" rtlCol="0" anchor="t">
            <a:normAutofit/>
          </a:bodyPr>
          <a:lstStyle/>
          <a:p>
            <a:pPr marL="0" indent="0">
              <a:lnSpc>
                <a:spcPct val="100000"/>
              </a:lnSpc>
              <a:buNone/>
            </a:pPr>
            <a:r>
              <a:rPr lang="en-US" sz="1600" b="1" dirty="0"/>
              <a:t>Evidence for vulnerable groups:</a:t>
            </a:r>
          </a:p>
          <a:p>
            <a:pPr marL="0" indent="0">
              <a:lnSpc>
                <a:spcPct val="100000"/>
              </a:lnSpc>
              <a:buNone/>
            </a:pPr>
            <a:r>
              <a:rPr lang="en-US" sz="1600" dirty="0"/>
              <a:t>NHS L&amp;D supports people with vulnerabilities in the criminal justice system and has achieved national implementation since its creation in 2010. The service operates in the custody suite and a role in substance misuse assessment and referrals is anticipated nationally (HM Gov, 2021). It is therefore important to consider the findings of a recent RAND evaluation which found: </a:t>
            </a:r>
            <a:endParaRPr lang="en-GB" sz="1600" dirty="0"/>
          </a:p>
          <a:p>
            <a:pPr marL="227965" indent="-227965">
              <a:lnSpc>
                <a:spcPct val="100000"/>
              </a:lnSpc>
            </a:pPr>
            <a:endParaRPr lang="en-US" sz="1800" dirty="0">
              <a:cs typeface="Arial"/>
            </a:endParaRPr>
          </a:p>
          <a:p>
            <a:pPr marL="0" indent="0">
              <a:buNone/>
            </a:pPr>
            <a:endParaRPr lang="en-GB" sz="1600" dirty="0"/>
          </a:p>
        </p:txBody>
      </p:sp>
      <p:sp>
        <p:nvSpPr>
          <p:cNvPr id="4" name="Slide Number Placeholder 3">
            <a:extLst>
              <a:ext uri="{FF2B5EF4-FFF2-40B4-BE49-F238E27FC236}">
                <a16:creationId xmlns:a16="http://schemas.microsoft.com/office/drawing/2014/main" id="{6BBC3929-67A6-3653-85E5-413C15DA3F9C}"/>
              </a:ext>
            </a:extLst>
          </p:cNvPr>
          <p:cNvSpPr>
            <a:spLocks noGrp="1"/>
          </p:cNvSpPr>
          <p:nvPr>
            <p:ph type="sldNum" sz="quarter" idx="12"/>
          </p:nvPr>
        </p:nvSpPr>
        <p:spPr/>
        <p:txBody>
          <a:bodyPr/>
          <a:lstStyle/>
          <a:p>
            <a:fld id="{EE1A55DE-D795-7B44-9085-719E51EC44B5}" type="slidenum">
              <a:rPr lang="en-US" smtClean="0"/>
              <a:t>12</a:t>
            </a:fld>
            <a:endParaRPr lang="en-US"/>
          </a:p>
        </p:txBody>
      </p:sp>
      <p:sp>
        <p:nvSpPr>
          <p:cNvPr id="2" name="Title 1">
            <a:extLst>
              <a:ext uri="{FF2B5EF4-FFF2-40B4-BE49-F238E27FC236}">
                <a16:creationId xmlns:a16="http://schemas.microsoft.com/office/drawing/2014/main" id="{7622650F-5662-8694-BC47-82C881482BF6}"/>
              </a:ext>
            </a:extLst>
          </p:cNvPr>
          <p:cNvSpPr>
            <a:spLocks noGrp="1"/>
          </p:cNvSpPr>
          <p:nvPr>
            <p:ph type="title"/>
          </p:nvPr>
        </p:nvSpPr>
        <p:spPr>
          <a:xfrm>
            <a:off x="635620" y="657226"/>
            <a:ext cx="10718180" cy="377258"/>
          </a:xfrm>
        </p:spPr>
        <p:txBody>
          <a:bodyPr>
            <a:normAutofit fontScale="90000"/>
          </a:bodyPr>
          <a:lstStyle/>
          <a:p>
            <a:r>
              <a:rPr lang="en-GB" b="1" dirty="0"/>
              <a:t>Existing literature: what did we know already?</a:t>
            </a:r>
          </a:p>
        </p:txBody>
      </p:sp>
      <p:sp>
        <p:nvSpPr>
          <p:cNvPr id="6" name="TextBox 5">
            <a:extLst>
              <a:ext uri="{FF2B5EF4-FFF2-40B4-BE49-F238E27FC236}">
                <a16:creationId xmlns:a16="http://schemas.microsoft.com/office/drawing/2014/main" id="{571908BB-C2D5-86B6-9056-A5CABBAC7C56}"/>
              </a:ext>
            </a:extLst>
          </p:cNvPr>
          <p:cNvSpPr txBox="1"/>
          <p:nvPr/>
        </p:nvSpPr>
        <p:spPr>
          <a:xfrm>
            <a:off x="635621" y="3021976"/>
            <a:ext cx="10645154" cy="2800767"/>
          </a:xfrm>
          <a:prstGeom prst="rect">
            <a:avLst/>
          </a:prstGeom>
          <a:noFill/>
        </p:spPr>
        <p:txBody>
          <a:bodyPr wrap="square" numCol="2" spcCol="360000">
            <a:spAutoFit/>
          </a:bodyPr>
          <a:lstStyle/>
          <a:p>
            <a:pPr marL="285750" indent="-285750">
              <a:lnSpc>
                <a:spcPct val="100000"/>
              </a:lnSpc>
              <a:buFont typeface="Arial" panose="020B0604020202020204" pitchFamily="34" charset="0"/>
              <a:buChar char="•"/>
            </a:pPr>
            <a:r>
              <a:rPr lang="en-US" sz="1600" dirty="0">
                <a:solidFill>
                  <a:srgbClr val="193E72"/>
                </a:solidFill>
              </a:rPr>
              <a:t>NHS L&amp;D appears to reduce the likelihood of custodial sentence although there has been no impact on re-offending </a:t>
            </a:r>
          </a:p>
          <a:p>
            <a:pPr>
              <a:lnSpc>
                <a:spcPct val="100000"/>
              </a:lnSpc>
            </a:pPr>
            <a:endParaRPr lang="en-US" sz="1600" dirty="0">
              <a:solidFill>
                <a:srgbClr val="193E72"/>
              </a:solidFill>
              <a:cs typeface="Arial"/>
            </a:endParaRPr>
          </a:p>
          <a:p>
            <a:pPr marL="285750" indent="-285750">
              <a:lnSpc>
                <a:spcPct val="100000"/>
              </a:lnSpc>
              <a:buFont typeface="Arial" panose="020B0604020202020204" pitchFamily="34" charset="0"/>
              <a:buChar char="•"/>
            </a:pPr>
            <a:r>
              <a:rPr lang="en-US" sz="1600" dirty="0">
                <a:solidFill>
                  <a:srgbClr val="193E72"/>
                </a:solidFill>
              </a:rPr>
              <a:t>88% referrals to NHS L&amp;D have at least one vulnerability identified, with half having alcohol or substance use issues </a:t>
            </a:r>
          </a:p>
          <a:p>
            <a:pPr>
              <a:lnSpc>
                <a:spcPct val="100000"/>
              </a:lnSpc>
            </a:pPr>
            <a:endParaRPr lang="en-US" sz="1600" dirty="0">
              <a:solidFill>
                <a:srgbClr val="193E72"/>
              </a:solidFill>
              <a:cs typeface="Arial"/>
            </a:endParaRPr>
          </a:p>
          <a:p>
            <a:pPr marL="285750" indent="-285750">
              <a:lnSpc>
                <a:spcPct val="100000"/>
              </a:lnSpc>
              <a:buFont typeface="Arial" panose="020B0604020202020204" pitchFamily="34" charset="0"/>
              <a:buChar char="•"/>
            </a:pPr>
            <a:r>
              <a:rPr lang="en-US" sz="1600" dirty="0">
                <a:solidFill>
                  <a:srgbClr val="193E72"/>
                </a:solidFill>
              </a:rPr>
              <a:t>Detainees with alcohol and substance use most likely to decline NHS L&amp;D referral and interventions</a:t>
            </a:r>
          </a:p>
          <a:p>
            <a:pPr>
              <a:lnSpc>
                <a:spcPct val="100000"/>
              </a:lnSpc>
            </a:pPr>
            <a:endParaRPr lang="en-US" sz="1600" dirty="0">
              <a:solidFill>
                <a:srgbClr val="193E72"/>
              </a:solidFill>
              <a:cs typeface="Arial"/>
            </a:endParaRPr>
          </a:p>
          <a:p>
            <a:pPr marL="285750" indent="-285750">
              <a:lnSpc>
                <a:spcPct val="100000"/>
              </a:lnSpc>
              <a:buFont typeface="Arial" panose="020B0604020202020204" pitchFamily="34" charset="0"/>
              <a:buChar char="•"/>
            </a:pPr>
            <a:r>
              <a:rPr lang="en-US" sz="1600" dirty="0">
                <a:solidFill>
                  <a:srgbClr val="193E72"/>
                </a:solidFill>
              </a:rPr>
              <a:t>Wide variation exists in the numbers of substance misuse referrals between sites</a:t>
            </a:r>
          </a:p>
          <a:p>
            <a:pPr>
              <a:lnSpc>
                <a:spcPct val="100000"/>
              </a:lnSpc>
            </a:pPr>
            <a:endParaRPr lang="en-US" sz="1600" dirty="0">
              <a:solidFill>
                <a:srgbClr val="193E72"/>
              </a:solidFill>
              <a:cs typeface="Arial"/>
            </a:endParaRPr>
          </a:p>
          <a:p>
            <a:pPr marL="285750" indent="-285750">
              <a:lnSpc>
                <a:spcPct val="100000"/>
              </a:lnSpc>
              <a:buFont typeface="Arial" panose="020B0604020202020204" pitchFamily="34" charset="0"/>
              <a:buChar char="•"/>
            </a:pPr>
            <a:r>
              <a:rPr lang="en-GB" sz="1600" dirty="0">
                <a:solidFill>
                  <a:srgbClr val="193E72"/>
                </a:solidFill>
              </a:rPr>
              <a:t>Both NHS L&amp;D and police report insufficient resources to meet need</a:t>
            </a:r>
          </a:p>
          <a:p>
            <a:pPr>
              <a:lnSpc>
                <a:spcPct val="100000"/>
              </a:lnSpc>
            </a:pPr>
            <a:endParaRPr lang="en-GB" sz="1600" dirty="0">
              <a:solidFill>
                <a:srgbClr val="193E72"/>
              </a:solidFill>
              <a:cs typeface="Arial"/>
            </a:endParaRPr>
          </a:p>
          <a:p>
            <a:pPr marL="285750" indent="-285750">
              <a:lnSpc>
                <a:spcPct val="100000"/>
              </a:lnSpc>
              <a:buFont typeface="Arial" panose="020B0604020202020204" pitchFamily="34" charset="0"/>
              <a:buChar char="•"/>
            </a:pPr>
            <a:r>
              <a:rPr lang="en-GB" sz="1600" dirty="0">
                <a:solidFill>
                  <a:srgbClr val="193E72"/>
                </a:solidFill>
              </a:rPr>
              <a:t>Integrated working locally is hampered by underdeveloped information sharing protocols with considerable variation between sites (Disley et al, 2021)</a:t>
            </a:r>
            <a:endParaRPr lang="en-GB" sz="1600" dirty="0">
              <a:solidFill>
                <a:srgbClr val="193E72"/>
              </a:solidFill>
              <a:cs typeface="Arial"/>
            </a:endParaRPr>
          </a:p>
        </p:txBody>
      </p:sp>
    </p:spTree>
    <p:extLst>
      <p:ext uri="{BB962C8B-B14F-4D97-AF65-F5344CB8AC3E}">
        <p14:creationId xmlns:p14="http://schemas.microsoft.com/office/powerpoint/2010/main" val="41359217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5F2662-A82D-0A64-5F19-A9F42575C589}"/>
              </a:ext>
            </a:extLst>
          </p:cNvPr>
          <p:cNvSpPr>
            <a:spLocks noGrp="1"/>
          </p:cNvSpPr>
          <p:nvPr>
            <p:ph type="title"/>
          </p:nvPr>
        </p:nvSpPr>
        <p:spPr>
          <a:xfrm>
            <a:off x="1582738" y="2644804"/>
            <a:ext cx="9403080" cy="1133477"/>
          </a:xfrm>
        </p:spPr>
        <p:txBody>
          <a:bodyPr/>
          <a:lstStyle/>
          <a:p>
            <a:r>
              <a:rPr lang="en-US" dirty="0"/>
              <a:t>Co-producing the Evaluation</a:t>
            </a:r>
          </a:p>
        </p:txBody>
      </p:sp>
      <p:sp>
        <p:nvSpPr>
          <p:cNvPr id="3" name="Slide Number Placeholder 2">
            <a:extLst>
              <a:ext uri="{FF2B5EF4-FFF2-40B4-BE49-F238E27FC236}">
                <a16:creationId xmlns:a16="http://schemas.microsoft.com/office/drawing/2014/main" id="{B077260F-5BEA-564A-9E86-EA182689E44E}"/>
              </a:ext>
            </a:extLst>
          </p:cNvPr>
          <p:cNvSpPr>
            <a:spLocks noGrp="1"/>
          </p:cNvSpPr>
          <p:nvPr>
            <p:ph type="sldNum" sz="quarter" idx="12"/>
          </p:nvPr>
        </p:nvSpPr>
        <p:spPr/>
        <p:txBody>
          <a:bodyPr/>
          <a:lstStyle/>
          <a:p>
            <a:fld id="{EE1A55DE-D795-7B44-9085-719E51EC44B5}" type="slidenum">
              <a:rPr lang="en-US" smtClean="0"/>
              <a:pPr/>
              <a:t>13</a:t>
            </a:fld>
            <a:endParaRPr lang="en-US"/>
          </a:p>
        </p:txBody>
      </p:sp>
    </p:spTree>
    <p:extLst>
      <p:ext uri="{BB962C8B-B14F-4D97-AF65-F5344CB8AC3E}">
        <p14:creationId xmlns:p14="http://schemas.microsoft.com/office/powerpoint/2010/main" val="55367579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106BB9-EEE5-42E8-7F90-00475470D118}"/>
              </a:ext>
            </a:extLst>
          </p:cNvPr>
          <p:cNvSpPr>
            <a:spLocks noGrp="1"/>
          </p:cNvSpPr>
          <p:nvPr>
            <p:ph type="title"/>
          </p:nvPr>
        </p:nvSpPr>
        <p:spPr>
          <a:xfrm>
            <a:off x="613317" y="691376"/>
            <a:ext cx="10740483" cy="365125"/>
          </a:xfrm>
        </p:spPr>
        <p:txBody>
          <a:bodyPr>
            <a:normAutofit fontScale="90000"/>
          </a:bodyPr>
          <a:lstStyle/>
          <a:p>
            <a:r>
              <a:rPr lang="en-US" b="1" dirty="0"/>
              <a:t>Co-producing an evaluation plan</a:t>
            </a:r>
            <a:endParaRPr lang="en-US" dirty="0"/>
          </a:p>
        </p:txBody>
      </p:sp>
      <p:sp>
        <p:nvSpPr>
          <p:cNvPr id="3" name="Content Placeholder 2">
            <a:extLst>
              <a:ext uri="{FF2B5EF4-FFF2-40B4-BE49-F238E27FC236}">
                <a16:creationId xmlns:a16="http://schemas.microsoft.com/office/drawing/2014/main" id="{3C877930-8C43-80EC-436F-27AF3B567E3D}"/>
              </a:ext>
            </a:extLst>
          </p:cNvPr>
          <p:cNvSpPr>
            <a:spLocks noGrp="1"/>
          </p:cNvSpPr>
          <p:nvPr>
            <p:ph idx="1"/>
          </p:nvPr>
        </p:nvSpPr>
        <p:spPr>
          <a:xfrm>
            <a:off x="613317" y="1270452"/>
            <a:ext cx="10596791" cy="4317095"/>
          </a:xfrm>
        </p:spPr>
        <p:txBody>
          <a:bodyPr>
            <a:normAutofit/>
          </a:bodyPr>
          <a:lstStyle/>
          <a:p>
            <a:pPr marL="0" indent="0">
              <a:lnSpc>
                <a:spcPct val="100000"/>
              </a:lnSpc>
              <a:buNone/>
            </a:pPr>
            <a:r>
              <a:rPr lang="en-GB" sz="1600" dirty="0"/>
              <a:t>A series of co-production workshops were carried out to reach a shared understanding of:</a:t>
            </a:r>
          </a:p>
          <a:p>
            <a:pPr lvl="1">
              <a:lnSpc>
                <a:spcPct val="100000"/>
              </a:lnSpc>
            </a:pPr>
            <a:r>
              <a:rPr lang="en-GB" sz="1600" dirty="0">
                <a:solidFill>
                  <a:srgbClr val="193E72"/>
                </a:solidFill>
              </a:rPr>
              <a:t>the aims and processes of the intervention</a:t>
            </a:r>
          </a:p>
          <a:p>
            <a:pPr lvl="1">
              <a:lnSpc>
                <a:spcPct val="100000"/>
              </a:lnSpc>
            </a:pPr>
            <a:r>
              <a:rPr lang="en-GB" sz="1600" dirty="0">
                <a:solidFill>
                  <a:srgbClr val="193E72"/>
                </a:solidFill>
              </a:rPr>
              <a:t>a logic model and theory of change underpinning the intervention</a:t>
            </a:r>
          </a:p>
          <a:p>
            <a:pPr lvl="1">
              <a:lnSpc>
                <a:spcPct val="100000"/>
              </a:lnSpc>
            </a:pPr>
            <a:r>
              <a:rPr lang="en-GB" sz="1600" dirty="0">
                <a:solidFill>
                  <a:srgbClr val="193E72"/>
                </a:solidFill>
              </a:rPr>
              <a:t>the existing evidence and gaps in knowledge</a:t>
            </a:r>
          </a:p>
          <a:p>
            <a:pPr lvl="1">
              <a:lnSpc>
                <a:spcPct val="100000"/>
              </a:lnSpc>
            </a:pPr>
            <a:r>
              <a:rPr lang="en-GB" sz="1600" dirty="0">
                <a:solidFill>
                  <a:srgbClr val="193E72"/>
                </a:solidFill>
              </a:rPr>
              <a:t>an evaluation question that was feasible and useful to both the local intervention and the wider public health community</a:t>
            </a:r>
          </a:p>
          <a:p>
            <a:pPr lvl="1">
              <a:lnSpc>
                <a:spcPct val="100000"/>
              </a:lnSpc>
            </a:pPr>
            <a:r>
              <a:rPr lang="en-GB" sz="1600" dirty="0">
                <a:solidFill>
                  <a:srgbClr val="193E72"/>
                </a:solidFill>
              </a:rPr>
              <a:t>an appropriate evaluation design plan</a:t>
            </a:r>
          </a:p>
          <a:p>
            <a:pPr marL="0" indent="0">
              <a:lnSpc>
                <a:spcPct val="100000"/>
              </a:lnSpc>
              <a:buNone/>
            </a:pPr>
            <a:r>
              <a:rPr lang="en-GB" sz="1600" dirty="0">
                <a:cs typeface="Arial"/>
              </a:rPr>
              <a:t>Representatives from: Nottinghamshire County Council, CGL, Nottinghamshire Police, Nottinghamshire OPCC, Nottinghamshire Probation Service and service users participated in the workshops</a:t>
            </a:r>
          </a:p>
          <a:p>
            <a:pPr marL="0" indent="0">
              <a:lnSpc>
                <a:spcPct val="100000"/>
              </a:lnSpc>
              <a:buNone/>
            </a:pPr>
            <a:r>
              <a:rPr lang="en-GB" sz="1600" dirty="0">
                <a:solidFill>
                  <a:srgbClr val="193E72"/>
                </a:solidFill>
              </a:rPr>
              <a:t>J</a:t>
            </a:r>
            <a:r>
              <a:rPr lang="en-GB" sz="1600" dirty="0"/>
              <a:t>oint decision-making continued following this formal process around specific aspects of the protocol</a:t>
            </a:r>
          </a:p>
          <a:p>
            <a:pPr marL="0" indent="0">
              <a:lnSpc>
                <a:spcPct val="100000"/>
              </a:lnSpc>
              <a:buNone/>
            </a:pPr>
            <a:r>
              <a:rPr lang="en-GB" sz="1600" dirty="0"/>
              <a:t>The workshops produced a logic model of stakeholders’ initial ideas to guide the evaluation design. This model is described in the next slide and then presented in the slide that follows</a:t>
            </a:r>
          </a:p>
          <a:p>
            <a:pPr marL="457189" lvl="1" indent="0">
              <a:lnSpc>
                <a:spcPct val="100000"/>
              </a:lnSpc>
              <a:buNone/>
            </a:pPr>
            <a:endParaRPr lang="en-GB" sz="1600" dirty="0">
              <a:solidFill>
                <a:srgbClr val="193E72"/>
              </a:solidFill>
            </a:endParaRPr>
          </a:p>
          <a:p>
            <a:endParaRPr lang="en-US" dirty="0"/>
          </a:p>
        </p:txBody>
      </p:sp>
      <p:sp>
        <p:nvSpPr>
          <p:cNvPr id="4" name="Slide Number Placeholder 3">
            <a:extLst>
              <a:ext uri="{FF2B5EF4-FFF2-40B4-BE49-F238E27FC236}">
                <a16:creationId xmlns:a16="http://schemas.microsoft.com/office/drawing/2014/main" id="{51DC9078-9BD8-128B-8E7D-220D9AD12751}"/>
              </a:ext>
            </a:extLst>
          </p:cNvPr>
          <p:cNvSpPr>
            <a:spLocks noGrp="1"/>
          </p:cNvSpPr>
          <p:nvPr>
            <p:ph type="sldNum" sz="quarter" idx="12"/>
          </p:nvPr>
        </p:nvSpPr>
        <p:spPr/>
        <p:txBody>
          <a:bodyPr/>
          <a:lstStyle/>
          <a:p>
            <a:fld id="{EE1A55DE-D795-7B44-9085-719E51EC44B5}" type="slidenum">
              <a:rPr lang="en-US" smtClean="0"/>
              <a:t>14</a:t>
            </a:fld>
            <a:endParaRPr lang="en-US"/>
          </a:p>
        </p:txBody>
      </p:sp>
    </p:spTree>
    <p:extLst>
      <p:ext uri="{BB962C8B-B14F-4D97-AF65-F5344CB8AC3E}">
        <p14:creationId xmlns:p14="http://schemas.microsoft.com/office/powerpoint/2010/main" val="307276817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93E01B-F7D3-44A0-12C3-B1C2D0E03995}"/>
              </a:ext>
            </a:extLst>
          </p:cNvPr>
          <p:cNvSpPr>
            <a:spLocks noGrp="1"/>
          </p:cNvSpPr>
          <p:nvPr>
            <p:ph type="title"/>
          </p:nvPr>
        </p:nvSpPr>
        <p:spPr>
          <a:xfrm>
            <a:off x="602166" y="497048"/>
            <a:ext cx="10751634" cy="365126"/>
          </a:xfrm>
        </p:spPr>
        <p:txBody>
          <a:bodyPr>
            <a:normAutofit fontScale="90000"/>
          </a:bodyPr>
          <a:lstStyle/>
          <a:p>
            <a:r>
              <a:rPr lang="en-GB" b="1" dirty="0"/>
              <a:t>Logic model description</a:t>
            </a:r>
          </a:p>
        </p:txBody>
      </p:sp>
      <p:sp>
        <p:nvSpPr>
          <p:cNvPr id="3" name="Content Placeholder 2">
            <a:extLst>
              <a:ext uri="{FF2B5EF4-FFF2-40B4-BE49-F238E27FC236}">
                <a16:creationId xmlns:a16="http://schemas.microsoft.com/office/drawing/2014/main" id="{254D610D-519A-B908-3DB3-8142EDCF3B4E}"/>
              </a:ext>
            </a:extLst>
          </p:cNvPr>
          <p:cNvSpPr>
            <a:spLocks noGrp="1"/>
          </p:cNvSpPr>
          <p:nvPr>
            <p:ph idx="1"/>
          </p:nvPr>
        </p:nvSpPr>
        <p:spPr>
          <a:xfrm>
            <a:off x="452063" y="1099336"/>
            <a:ext cx="11178283" cy="4469224"/>
          </a:xfrm>
        </p:spPr>
        <p:txBody>
          <a:bodyPr numCol="1">
            <a:normAutofit fontScale="25000" lnSpcReduction="20000"/>
          </a:bodyPr>
          <a:lstStyle/>
          <a:p>
            <a:pPr>
              <a:lnSpc>
                <a:spcPct val="120000"/>
              </a:lnSpc>
            </a:pPr>
            <a:r>
              <a:rPr lang="en-GB" sz="5800" dirty="0">
                <a:cs typeface="Arial"/>
              </a:rPr>
              <a:t>Because the pathway was only a concept at the start of the evaluation, adaptations to the activities were anticipated with an implementation strategy planned to facilitate these – this is described in the ‘implementation strategy’ column of the model on the next slide</a:t>
            </a:r>
          </a:p>
          <a:p>
            <a:pPr>
              <a:lnSpc>
                <a:spcPct val="120000"/>
              </a:lnSpc>
            </a:pPr>
            <a:r>
              <a:rPr lang="en-GB" sz="5800" dirty="0">
                <a:cs typeface="Arial"/>
              </a:rPr>
              <a:t>The pathway concept implied new health-related activities for some staff: police custody suite staff would, on entry into custody, assess service-users for their suitability for one of three levels of intervention:</a:t>
            </a:r>
          </a:p>
          <a:p>
            <a:pPr lvl="1">
              <a:lnSpc>
                <a:spcPct val="120000"/>
              </a:lnSpc>
            </a:pPr>
            <a:r>
              <a:rPr lang="en-GB" sz="5800" dirty="0">
                <a:solidFill>
                  <a:srgbClr val="002060"/>
                </a:solidFill>
                <a:cs typeface="Arial"/>
              </a:rPr>
              <a:t>At level 1, police custody staff would provide brief information in the form of a tailored, wellbeing pack, including alcohol information where appropriate </a:t>
            </a:r>
          </a:p>
          <a:p>
            <a:pPr lvl="1">
              <a:lnSpc>
                <a:spcPct val="120000"/>
              </a:lnSpc>
            </a:pPr>
            <a:r>
              <a:rPr lang="en-GB" sz="5800" dirty="0">
                <a:solidFill>
                  <a:srgbClr val="002060"/>
                </a:solidFill>
                <a:cs typeface="Arial"/>
              </a:rPr>
              <a:t>They would also refer service-users for treatment at level 2, which could include voluntary or mandatory referrals: level 2 was CGL’s standard treatment offer</a:t>
            </a:r>
          </a:p>
          <a:p>
            <a:pPr lvl="1">
              <a:lnSpc>
                <a:spcPct val="120000"/>
              </a:lnSpc>
            </a:pPr>
            <a:r>
              <a:rPr lang="en-GB" sz="5800" dirty="0">
                <a:solidFill>
                  <a:srgbClr val="002060"/>
                </a:solidFill>
                <a:cs typeface="Arial"/>
              </a:rPr>
              <a:t>Police custody staff could also identify a small number of regular users of the custody suite who they wanted CGL to work more closely with at L3</a:t>
            </a:r>
          </a:p>
          <a:p>
            <a:pPr>
              <a:lnSpc>
                <a:spcPct val="120000"/>
              </a:lnSpc>
            </a:pPr>
            <a:r>
              <a:rPr lang="en-GB" sz="5800" dirty="0">
                <a:cs typeface="Arial"/>
              </a:rPr>
              <a:t>A working assumption was that, with custody police staff doing more to assess and refer on entry into custody, CGL workers could focus on preventative, outreach work in the community. This may involve multi-agency collaboration with input from neighbourhood police, although the outreach component of L3 was the least developed of the three levels</a:t>
            </a:r>
          </a:p>
          <a:p>
            <a:pPr>
              <a:lnSpc>
                <a:spcPct val="120000"/>
              </a:lnSpc>
            </a:pPr>
            <a:r>
              <a:rPr lang="en-GB" sz="5800" dirty="0">
                <a:cs typeface="Arial"/>
              </a:rPr>
              <a:t>It was anticipated that the new pathway, when implemented, would achieve diverse outcomes, ranging from increased uptake and enhanced service-user engagement to reductions in the social cost linked to substance misuse – these are described in the various outcomes columns</a:t>
            </a:r>
          </a:p>
          <a:p>
            <a:endParaRPr lang="en-GB" dirty="0"/>
          </a:p>
        </p:txBody>
      </p:sp>
      <p:sp>
        <p:nvSpPr>
          <p:cNvPr id="4" name="Slide Number Placeholder 3">
            <a:extLst>
              <a:ext uri="{FF2B5EF4-FFF2-40B4-BE49-F238E27FC236}">
                <a16:creationId xmlns:a16="http://schemas.microsoft.com/office/drawing/2014/main" id="{FA681A5E-B55A-FF1E-082F-98C9F214CC09}"/>
              </a:ext>
            </a:extLst>
          </p:cNvPr>
          <p:cNvSpPr>
            <a:spLocks noGrp="1"/>
          </p:cNvSpPr>
          <p:nvPr>
            <p:ph type="sldNum" sz="quarter" idx="12"/>
          </p:nvPr>
        </p:nvSpPr>
        <p:spPr/>
        <p:txBody>
          <a:bodyPr/>
          <a:lstStyle/>
          <a:p>
            <a:fld id="{EE1A55DE-D795-7B44-9085-719E51EC44B5}" type="slidenum">
              <a:rPr lang="en-US" smtClean="0"/>
              <a:t>15</a:t>
            </a:fld>
            <a:endParaRPr lang="en-US"/>
          </a:p>
        </p:txBody>
      </p:sp>
    </p:spTree>
    <p:extLst>
      <p:ext uri="{BB962C8B-B14F-4D97-AF65-F5344CB8AC3E}">
        <p14:creationId xmlns:p14="http://schemas.microsoft.com/office/powerpoint/2010/main" val="332707588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6620124-4288-B497-DB70-EB4DCC2D8092}"/>
              </a:ext>
            </a:extLst>
          </p:cNvPr>
          <p:cNvSpPr>
            <a:spLocks noGrp="1"/>
          </p:cNvSpPr>
          <p:nvPr>
            <p:ph type="sldNum" sz="quarter" idx="12"/>
          </p:nvPr>
        </p:nvSpPr>
        <p:spPr/>
        <p:txBody>
          <a:bodyPr/>
          <a:lstStyle/>
          <a:p>
            <a:fld id="{EE1A55DE-D795-7B44-9085-719E51EC44B5}" type="slidenum">
              <a:rPr lang="en-US" smtClean="0"/>
              <a:t>16</a:t>
            </a:fld>
            <a:endParaRPr lang="en-US"/>
          </a:p>
        </p:txBody>
      </p:sp>
      <p:pic>
        <p:nvPicPr>
          <p:cNvPr id="8" name="Picture 7">
            <a:extLst>
              <a:ext uri="{FF2B5EF4-FFF2-40B4-BE49-F238E27FC236}">
                <a16:creationId xmlns:a16="http://schemas.microsoft.com/office/drawing/2014/main" id="{C31AB13C-8918-DC28-613F-D97F3314A475}"/>
              </a:ext>
            </a:extLst>
          </p:cNvPr>
          <p:cNvPicPr>
            <a:picLocks noChangeAspect="1"/>
          </p:cNvPicPr>
          <p:nvPr/>
        </p:nvPicPr>
        <p:blipFill>
          <a:blip r:embed="rId3"/>
          <a:stretch>
            <a:fillRect/>
          </a:stretch>
        </p:blipFill>
        <p:spPr>
          <a:xfrm>
            <a:off x="1419158" y="722811"/>
            <a:ext cx="9219431" cy="5104833"/>
          </a:xfrm>
          <a:prstGeom prst="rect">
            <a:avLst/>
          </a:prstGeom>
        </p:spPr>
      </p:pic>
      <p:sp>
        <p:nvSpPr>
          <p:cNvPr id="9" name="Title 1">
            <a:extLst>
              <a:ext uri="{FF2B5EF4-FFF2-40B4-BE49-F238E27FC236}">
                <a16:creationId xmlns:a16="http://schemas.microsoft.com/office/drawing/2014/main" id="{5B69B092-7520-E717-60B7-EF3BC0ED8BF2}"/>
              </a:ext>
            </a:extLst>
          </p:cNvPr>
          <p:cNvSpPr>
            <a:spLocks noGrp="1"/>
          </p:cNvSpPr>
          <p:nvPr>
            <p:ph type="title"/>
          </p:nvPr>
        </p:nvSpPr>
        <p:spPr>
          <a:xfrm>
            <a:off x="544619" y="275659"/>
            <a:ext cx="8229599" cy="365125"/>
          </a:xfrm>
        </p:spPr>
        <p:txBody>
          <a:bodyPr>
            <a:noAutofit/>
          </a:bodyPr>
          <a:lstStyle/>
          <a:p>
            <a:r>
              <a:rPr lang="en-GB" sz="2000" b="1" dirty="0"/>
              <a:t>Co-produced logic model of pathway concept</a:t>
            </a:r>
          </a:p>
        </p:txBody>
      </p:sp>
    </p:spTree>
    <p:extLst>
      <p:ext uri="{BB962C8B-B14F-4D97-AF65-F5344CB8AC3E}">
        <p14:creationId xmlns:p14="http://schemas.microsoft.com/office/powerpoint/2010/main" val="175812800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171218-1362-981B-21D9-784B59FAE34B}"/>
              </a:ext>
            </a:extLst>
          </p:cNvPr>
          <p:cNvSpPr>
            <a:spLocks noGrp="1"/>
          </p:cNvSpPr>
          <p:nvPr>
            <p:ph type="title"/>
          </p:nvPr>
        </p:nvSpPr>
        <p:spPr>
          <a:xfrm>
            <a:off x="624468" y="691376"/>
            <a:ext cx="10729332" cy="345687"/>
          </a:xfrm>
        </p:spPr>
        <p:txBody>
          <a:bodyPr>
            <a:normAutofit fontScale="90000"/>
          </a:bodyPr>
          <a:lstStyle/>
          <a:p>
            <a:r>
              <a:rPr lang="en-US" b="1" dirty="0"/>
              <a:t>Revisions to planned pilot implementation and evaluation</a:t>
            </a:r>
          </a:p>
        </p:txBody>
      </p:sp>
      <p:sp>
        <p:nvSpPr>
          <p:cNvPr id="3" name="Content Placeholder 2">
            <a:extLst>
              <a:ext uri="{FF2B5EF4-FFF2-40B4-BE49-F238E27FC236}">
                <a16:creationId xmlns:a16="http://schemas.microsoft.com/office/drawing/2014/main" id="{04E5D235-66AB-E0C0-2CF0-88BB4B8A68CC}"/>
              </a:ext>
            </a:extLst>
          </p:cNvPr>
          <p:cNvSpPr>
            <a:spLocks noGrp="1"/>
          </p:cNvSpPr>
          <p:nvPr>
            <p:ph idx="1"/>
          </p:nvPr>
        </p:nvSpPr>
        <p:spPr>
          <a:xfrm>
            <a:off x="624468" y="1376363"/>
            <a:ext cx="10729332" cy="4300537"/>
          </a:xfrm>
        </p:spPr>
        <p:txBody>
          <a:bodyPr/>
          <a:lstStyle/>
          <a:p>
            <a:pPr>
              <a:lnSpc>
                <a:spcPct val="100000"/>
              </a:lnSpc>
            </a:pPr>
            <a:r>
              <a:rPr lang="en-GB" sz="1600" dirty="0">
                <a:ea typeface="Calibri" panose="020F0502020204030204" pitchFamily="34" charset="0"/>
                <a:cs typeface="Times New Roman" panose="02020603050405020304" pitchFamily="18" charset="0"/>
              </a:rPr>
              <a:t>The</a:t>
            </a:r>
            <a:r>
              <a:rPr lang="en-GB" sz="1600" dirty="0">
                <a:effectLst/>
                <a:ea typeface="Calibri" panose="020F0502020204030204" pitchFamily="34" charset="0"/>
                <a:cs typeface="Times New Roman" panose="02020603050405020304" pitchFamily="18" charset="0"/>
              </a:rPr>
              <a:t> original protocol had two phases; an initial implementation evaluation as the substance misuse criminal justice pathway was established followed by an evaluation of its use including views of service users and providers</a:t>
            </a:r>
            <a:r>
              <a:rPr lang="en-GB" sz="1600" dirty="0">
                <a:effectLst/>
              </a:rPr>
              <a:t> </a:t>
            </a:r>
          </a:p>
          <a:p>
            <a:pPr>
              <a:lnSpc>
                <a:spcPct val="100000"/>
              </a:lnSpc>
            </a:pPr>
            <a:r>
              <a:rPr lang="en-GB" sz="1600" dirty="0"/>
              <a:t>Challenges to implementation of the pilot pathway meant it was not live within the timeframe of the evaluation</a:t>
            </a:r>
          </a:p>
          <a:p>
            <a:pPr>
              <a:lnSpc>
                <a:spcPct val="100000"/>
              </a:lnSpc>
            </a:pPr>
            <a:r>
              <a:rPr lang="en-GB" sz="1600" dirty="0">
                <a:effectLst/>
                <a:ea typeface="Calibri" panose="020F0502020204030204" pitchFamily="34" charset="0"/>
                <a:cs typeface="Times New Roman" panose="02020603050405020304" pitchFamily="18" charset="0"/>
              </a:rPr>
              <a:t>Revisions were made to the original protocol to reorientate the research to exploring and understanding current arrangements and to assessing the local partners’ planned pathway with a view to developing this for future implementation</a:t>
            </a:r>
            <a:endParaRPr lang="en-GB" sz="1600" dirty="0">
              <a:ea typeface="Calibri" panose="020F0502020204030204" pitchFamily="34" charset="0"/>
              <a:cs typeface="Times New Roman" panose="02020603050405020304" pitchFamily="18" charset="0"/>
            </a:endParaRPr>
          </a:p>
          <a:p>
            <a:pPr>
              <a:lnSpc>
                <a:spcPct val="100000"/>
              </a:lnSpc>
            </a:pPr>
            <a:r>
              <a:rPr lang="en-GB" sz="1600" dirty="0">
                <a:effectLst/>
                <a:ea typeface="Calibri" panose="020F0502020204030204" pitchFamily="34" charset="0"/>
                <a:cs typeface="Times New Roman" panose="02020603050405020304" pitchFamily="18" charset="0"/>
              </a:rPr>
              <a:t>The revised research questions are on the next slide</a:t>
            </a:r>
          </a:p>
          <a:p>
            <a:pPr marL="0" indent="0">
              <a:buNone/>
            </a:pPr>
            <a:endParaRPr lang="en-US" dirty="0"/>
          </a:p>
          <a:p>
            <a:pPr marL="0" indent="0">
              <a:buNone/>
            </a:pPr>
            <a:endParaRPr lang="en-US" dirty="0"/>
          </a:p>
        </p:txBody>
      </p:sp>
      <p:sp>
        <p:nvSpPr>
          <p:cNvPr id="4" name="Slide Number Placeholder 3">
            <a:extLst>
              <a:ext uri="{FF2B5EF4-FFF2-40B4-BE49-F238E27FC236}">
                <a16:creationId xmlns:a16="http://schemas.microsoft.com/office/drawing/2014/main" id="{43E551B7-68DD-D9A0-48D7-36875098059E}"/>
              </a:ext>
            </a:extLst>
          </p:cNvPr>
          <p:cNvSpPr>
            <a:spLocks noGrp="1"/>
          </p:cNvSpPr>
          <p:nvPr>
            <p:ph type="sldNum" sz="quarter" idx="12"/>
          </p:nvPr>
        </p:nvSpPr>
        <p:spPr/>
        <p:txBody>
          <a:bodyPr/>
          <a:lstStyle/>
          <a:p>
            <a:fld id="{EE1A55DE-D795-7B44-9085-719E51EC44B5}" type="slidenum">
              <a:rPr lang="en-US" smtClean="0"/>
              <a:t>17</a:t>
            </a:fld>
            <a:endParaRPr lang="en-US"/>
          </a:p>
        </p:txBody>
      </p:sp>
    </p:spTree>
    <p:extLst>
      <p:ext uri="{BB962C8B-B14F-4D97-AF65-F5344CB8AC3E}">
        <p14:creationId xmlns:p14="http://schemas.microsoft.com/office/powerpoint/2010/main" val="4992932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4468" y="713678"/>
            <a:ext cx="10729332" cy="345688"/>
          </a:xfrm>
        </p:spPr>
        <p:txBody>
          <a:bodyPr>
            <a:normAutofit fontScale="90000"/>
          </a:bodyPr>
          <a:lstStyle/>
          <a:p>
            <a:r>
              <a:rPr lang="en-GB" b="1" dirty="0"/>
              <a:t>Research questions</a:t>
            </a:r>
          </a:p>
        </p:txBody>
      </p:sp>
      <p:sp>
        <p:nvSpPr>
          <p:cNvPr id="3" name="Content Placeholder 2"/>
          <p:cNvSpPr>
            <a:spLocks noGrp="1"/>
          </p:cNvSpPr>
          <p:nvPr>
            <p:ph idx="1"/>
          </p:nvPr>
        </p:nvSpPr>
        <p:spPr>
          <a:xfrm>
            <a:off x="6411950" y="1387514"/>
            <a:ext cx="4959605" cy="4141835"/>
          </a:xfrm>
        </p:spPr>
        <p:txBody>
          <a:bodyPr vert="horz" lIns="91440" tIns="45720" rIns="91440" bIns="45720" rtlCol="0" anchor="t">
            <a:normAutofit/>
          </a:bodyPr>
          <a:lstStyle/>
          <a:p>
            <a:pPr marL="0" indent="0">
              <a:lnSpc>
                <a:spcPct val="100000"/>
              </a:lnSpc>
              <a:buNone/>
            </a:pPr>
            <a:r>
              <a:rPr lang="en-GB" sz="1600" b="1" dirty="0">
                <a:effectLst/>
                <a:latin typeface="Arial" panose="020B0604020202020204" pitchFamily="34" charset="0"/>
                <a:ea typeface="Calibri" panose="020F0502020204030204" pitchFamily="34" charset="0"/>
                <a:cs typeface="Arial" panose="020B0604020202020204" pitchFamily="34" charset="0"/>
              </a:rPr>
              <a:t>Research objectives: </a:t>
            </a:r>
            <a:endParaRPr lang="en-GB" sz="1600" b="1" dirty="0">
              <a:effectLst/>
              <a:latin typeface="Calibri" panose="020F0502020204030204" pitchFamily="34" charset="0"/>
              <a:ea typeface="Calibri" panose="020F0502020204030204" pitchFamily="34" charset="0"/>
              <a:cs typeface="Arial" panose="020B0604020202020204" pitchFamily="34" charset="0"/>
            </a:endParaRPr>
          </a:p>
          <a:p>
            <a:pPr lvl="0">
              <a:lnSpc>
                <a:spcPct val="100000"/>
              </a:lnSpc>
              <a:spcAft>
                <a:spcPts val="800"/>
              </a:spcAft>
            </a:pPr>
            <a:r>
              <a:rPr lang="en-GB" sz="1600" dirty="0">
                <a:solidFill>
                  <a:srgbClr val="002060"/>
                </a:solidFill>
                <a:effectLst/>
                <a:latin typeface="Arial" panose="020B0604020202020204" pitchFamily="34" charset="0"/>
                <a:ea typeface="Calibri" panose="020F0502020204030204" pitchFamily="34" charset="0"/>
                <a:cs typeface="Arial" panose="020B0604020202020204" pitchFamily="34" charset="0"/>
              </a:rPr>
              <a:t>To explore the context and the process of development and early implementation of the pilot </a:t>
            </a:r>
            <a:endParaRPr lang="en-GB" sz="1600" dirty="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p>
            <a:pPr lvl="0">
              <a:lnSpc>
                <a:spcPct val="100000"/>
              </a:lnSpc>
              <a:spcAft>
                <a:spcPts val="800"/>
              </a:spcAft>
            </a:pPr>
            <a:r>
              <a:rPr lang="en-GB" sz="1600" dirty="0">
                <a:solidFill>
                  <a:srgbClr val="002060"/>
                </a:solidFill>
                <a:effectLst/>
                <a:latin typeface="Arial" panose="020B0604020202020204" pitchFamily="34" charset="0"/>
                <a:ea typeface="Calibri" panose="020F0502020204030204" pitchFamily="34" charset="0"/>
                <a:cs typeface="Arial" panose="020B0604020202020204" pitchFamily="34" charset="0"/>
              </a:rPr>
              <a:t>To explore the experience, acceptability and perceived impact of current arrangements and proposed changes among service providers</a:t>
            </a:r>
            <a:endParaRPr lang="en-GB" sz="1600" dirty="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D83D770A-C13C-EDE3-7FEC-20BEB3E0C411}"/>
              </a:ext>
            </a:extLst>
          </p:cNvPr>
          <p:cNvSpPr>
            <a:spLocks noGrp="1"/>
          </p:cNvSpPr>
          <p:nvPr>
            <p:ph type="sldNum" sz="quarter" idx="12"/>
          </p:nvPr>
        </p:nvSpPr>
        <p:spPr/>
        <p:txBody>
          <a:bodyPr/>
          <a:lstStyle/>
          <a:p>
            <a:fld id="{EE1A55DE-D795-7B44-9085-719E51EC44B5}" type="slidenum">
              <a:rPr lang="en-US" smtClean="0"/>
              <a:t>18</a:t>
            </a:fld>
            <a:endParaRPr lang="en-US"/>
          </a:p>
        </p:txBody>
      </p:sp>
      <p:sp>
        <p:nvSpPr>
          <p:cNvPr id="6" name="TextBox 5">
            <a:extLst>
              <a:ext uri="{FF2B5EF4-FFF2-40B4-BE49-F238E27FC236}">
                <a16:creationId xmlns:a16="http://schemas.microsoft.com/office/drawing/2014/main" id="{A318132A-6614-F23C-48F3-4A50298EBB93}"/>
              </a:ext>
            </a:extLst>
          </p:cNvPr>
          <p:cNvSpPr txBox="1"/>
          <p:nvPr/>
        </p:nvSpPr>
        <p:spPr>
          <a:xfrm>
            <a:off x="624468" y="1384406"/>
            <a:ext cx="5275556" cy="2554545"/>
          </a:xfrm>
          <a:prstGeom prst="rect">
            <a:avLst/>
          </a:prstGeom>
          <a:noFill/>
        </p:spPr>
        <p:txBody>
          <a:bodyPr wrap="square">
            <a:spAutoFit/>
          </a:bodyPr>
          <a:lstStyle/>
          <a:p>
            <a:pPr marL="0" indent="0">
              <a:lnSpc>
                <a:spcPct val="100000"/>
              </a:lnSpc>
              <a:buNone/>
            </a:pPr>
            <a:r>
              <a:rPr lang="en-GB" sz="1600" b="1" dirty="0">
                <a:solidFill>
                  <a:srgbClr val="193E72"/>
                </a:solidFill>
                <a:ea typeface="+mn-lt"/>
                <a:cs typeface="+mn-lt"/>
              </a:rPr>
              <a:t>The project aimed to evaluate the pathway concept via the following questions:</a:t>
            </a:r>
          </a:p>
          <a:p>
            <a:pPr marL="0" indent="0">
              <a:lnSpc>
                <a:spcPct val="100000"/>
              </a:lnSpc>
              <a:buNone/>
            </a:pPr>
            <a:endParaRPr lang="en-US" sz="1600" b="1" dirty="0">
              <a:solidFill>
                <a:srgbClr val="193E72"/>
              </a:solidFill>
            </a:endParaRPr>
          </a:p>
          <a:p>
            <a:pPr marL="285750" indent="-285750">
              <a:lnSpc>
                <a:spcPct val="100000"/>
              </a:lnSpc>
              <a:buFont typeface="Arial" panose="020B0604020202020204" pitchFamily="34" charset="0"/>
              <a:buChar char="•"/>
            </a:pPr>
            <a:r>
              <a:rPr lang="en-GB" sz="1600" dirty="0">
                <a:solidFill>
                  <a:srgbClr val="193E72"/>
                </a:solidFill>
                <a:effectLst/>
                <a:ea typeface="Calibri" panose="020F0502020204030204" pitchFamily="34" charset="0"/>
                <a:cs typeface="Arial" panose="020B0604020202020204" pitchFamily="34" charset="0"/>
              </a:rPr>
              <a:t>How is a public health pathway for alcohol and substance users in the criminal justice setting developed and implemented?</a:t>
            </a:r>
            <a:r>
              <a:rPr lang="en-US" sz="1600" dirty="0">
                <a:solidFill>
                  <a:srgbClr val="193E72"/>
                </a:solidFill>
                <a:effectLst/>
                <a:ea typeface="Calibri" panose="020F0502020204030204" pitchFamily="34" charset="0"/>
                <a:cs typeface="Arial" panose="020B0604020202020204" pitchFamily="34" charset="0"/>
              </a:rPr>
              <a:t>​</a:t>
            </a:r>
          </a:p>
          <a:p>
            <a:pPr marL="285750" indent="-285750">
              <a:lnSpc>
                <a:spcPct val="100000"/>
              </a:lnSpc>
              <a:buFont typeface="Arial" panose="020B0604020202020204" pitchFamily="34" charset="0"/>
              <a:buChar char="•"/>
            </a:pPr>
            <a:endParaRPr lang="en-GB" sz="1600" dirty="0">
              <a:solidFill>
                <a:srgbClr val="193E72"/>
              </a:solidFill>
              <a:effectLst/>
              <a:ea typeface="Calibri" panose="020F0502020204030204" pitchFamily="34" charset="0"/>
              <a:cs typeface="Arial" panose="020B0604020202020204" pitchFamily="34" charset="0"/>
            </a:endParaRPr>
          </a:p>
          <a:p>
            <a:pPr marL="285750" indent="-285750">
              <a:lnSpc>
                <a:spcPct val="100000"/>
              </a:lnSpc>
              <a:buFont typeface="Arial" panose="020B0604020202020204" pitchFamily="34" charset="0"/>
              <a:buChar char="•"/>
            </a:pPr>
            <a:r>
              <a:rPr lang="en-GB" sz="1600" dirty="0">
                <a:solidFill>
                  <a:srgbClr val="193E72"/>
                </a:solidFill>
                <a:effectLst/>
                <a:ea typeface="Calibri" panose="020F0502020204030204" pitchFamily="34" charset="0"/>
                <a:cs typeface="Arial" panose="020B0604020202020204" pitchFamily="34" charset="0"/>
              </a:rPr>
              <a:t>Does it have potential to achieve: co-ordination between services, acceptability, engagement and short-term outcomes?​</a:t>
            </a:r>
          </a:p>
        </p:txBody>
      </p:sp>
    </p:spTree>
    <p:extLst>
      <p:ext uri="{BB962C8B-B14F-4D97-AF65-F5344CB8AC3E}">
        <p14:creationId xmlns:p14="http://schemas.microsoft.com/office/powerpoint/2010/main" val="92721736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4468" y="691376"/>
            <a:ext cx="10729332" cy="365125"/>
          </a:xfrm>
        </p:spPr>
        <p:txBody>
          <a:bodyPr>
            <a:normAutofit fontScale="90000"/>
          </a:bodyPr>
          <a:lstStyle/>
          <a:p>
            <a:r>
              <a:rPr lang="en-GB" b="1" dirty="0"/>
              <a:t>Evaluation Design</a:t>
            </a:r>
            <a:r>
              <a:rPr lang="en-GB" dirty="0"/>
              <a:t>  </a:t>
            </a:r>
          </a:p>
        </p:txBody>
      </p:sp>
      <p:sp>
        <p:nvSpPr>
          <p:cNvPr id="4" name="TextBox 3">
            <a:extLst>
              <a:ext uri="{FF2B5EF4-FFF2-40B4-BE49-F238E27FC236}">
                <a16:creationId xmlns:a16="http://schemas.microsoft.com/office/drawing/2014/main" id="{F14D3725-4C73-387D-757C-920E7F4C9078}"/>
              </a:ext>
            </a:extLst>
          </p:cNvPr>
          <p:cNvSpPr txBox="1"/>
          <p:nvPr/>
        </p:nvSpPr>
        <p:spPr>
          <a:xfrm>
            <a:off x="624468" y="1382735"/>
            <a:ext cx="10544885" cy="329320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b="1" dirty="0">
                <a:solidFill>
                  <a:srgbClr val="193E72"/>
                </a:solidFill>
              </a:rPr>
              <a:t>Data collection </a:t>
            </a:r>
          </a:p>
          <a:p>
            <a:endParaRPr lang="en-US" sz="1600" dirty="0">
              <a:solidFill>
                <a:srgbClr val="193E72"/>
              </a:solidFill>
              <a:cs typeface="Arial"/>
            </a:endParaRPr>
          </a:p>
          <a:p>
            <a:pPr marL="742950" lvl="1" indent="-285750">
              <a:buFont typeface="Arial" panose="020B0604020202020204" pitchFamily="34" charset="0"/>
              <a:buChar char="•"/>
            </a:pPr>
            <a:r>
              <a:rPr lang="en-US" sz="1600" dirty="0">
                <a:solidFill>
                  <a:srgbClr val="193E72"/>
                </a:solidFill>
              </a:rPr>
              <a:t>11</a:t>
            </a:r>
            <a:r>
              <a:rPr lang="en-US" sz="1600" b="1" dirty="0">
                <a:solidFill>
                  <a:srgbClr val="193E72"/>
                </a:solidFill>
              </a:rPr>
              <a:t> </a:t>
            </a:r>
            <a:r>
              <a:rPr lang="en-US" sz="1600" dirty="0">
                <a:solidFill>
                  <a:srgbClr val="193E72"/>
                </a:solidFill>
              </a:rPr>
              <a:t>in-depth qualitative interviews with senior staff of key stakeholder agencies (PH Commissioning, CGL, OPCC and the police) as they developed and implemented the pathway</a:t>
            </a:r>
            <a:endParaRPr lang="en-US" sz="1600" dirty="0">
              <a:solidFill>
                <a:srgbClr val="193E72"/>
              </a:solidFill>
              <a:cs typeface="Arial"/>
            </a:endParaRPr>
          </a:p>
          <a:p>
            <a:pPr marL="742950" lvl="1" indent="-285750">
              <a:buFont typeface="Arial" panose="020B0604020202020204" pitchFamily="34" charset="0"/>
              <a:buChar char="•"/>
            </a:pPr>
            <a:r>
              <a:rPr lang="en-US" sz="1600" dirty="0">
                <a:solidFill>
                  <a:srgbClr val="193E72"/>
                </a:solidFill>
              </a:rPr>
              <a:t>14 in-depth qualitative interviews with frontline staff (including police, CGL and NHS L&amp;D) to explore their views on the pathway concept, current arrangements and any changes implemented</a:t>
            </a:r>
          </a:p>
          <a:p>
            <a:endParaRPr lang="en-US" sz="1600" i="1" dirty="0">
              <a:solidFill>
                <a:srgbClr val="193E72"/>
              </a:solidFill>
            </a:endParaRPr>
          </a:p>
          <a:p>
            <a:r>
              <a:rPr lang="en-US" sz="1600" b="1" dirty="0">
                <a:solidFill>
                  <a:srgbClr val="193E72"/>
                </a:solidFill>
              </a:rPr>
              <a:t>Data analysis </a:t>
            </a:r>
          </a:p>
          <a:p>
            <a:endParaRPr lang="en-US" sz="1600" dirty="0">
              <a:solidFill>
                <a:srgbClr val="193E72"/>
              </a:solidFill>
            </a:endParaRPr>
          </a:p>
          <a:p>
            <a:pPr marL="742950" lvl="1" indent="-285750">
              <a:buFont typeface="Arial" panose="020B0604020202020204" pitchFamily="34" charset="0"/>
              <a:buChar char="•"/>
            </a:pPr>
            <a:r>
              <a:rPr lang="en-US" sz="1600" dirty="0">
                <a:solidFill>
                  <a:srgbClr val="193E72"/>
                </a:solidFill>
              </a:rPr>
              <a:t>Framework analysis – included a focus on staff perspectives on the pathway concept</a:t>
            </a:r>
          </a:p>
          <a:p>
            <a:pPr lvl="1"/>
            <a:r>
              <a:rPr lang="en-US" sz="1600" dirty="0">
                <a:solidFill>
                  <a:srgbClr val="193E72"/>
                </a:solidFill>
              </a:rPr>
              <a:t> </a:t>
            </a:r>
          </a:p>
          <a:p>
            <a:pPr marL="742950" lvl="1" indent="-285750">
              <a:buFont typeface="Arial" panose="020B0604020202020204" pitchFamily="34" charset="0"/>
              <a:buChar char="•"/>
            </a:pPr>
            <a:r>
              <a:rPr lang="en-US" sz="1600" dirty="0">
                <a:solidFill>
                  <a:srgbClr val="193E72"/>
                </a:solidFill>
                <a:cs typeface="Arial"/>
              </a:rPr>
              <a:t>SWOR-informed situation analysis (Strengths, Weaknesses, Opportunities, Risks) – to assess the custody and community settings for the pathway concept </a:t>
            </a:r>
          </a:p>
        </p:txBody>
      </p:sp>
      <p:sp>
        <p:nvSpPr>
          <p:cNvPr id="5" name="Slide Number Placeholder 4">
            <a:extLst>
              <a:ext uri="{FF2B5EF4-FFF2-40B4-BE49-F238E27FC236}">
                <a16:creationId xmlns:a16="http://schemas.microsoft.com/office/drawing/2014/main" id="{46E82D3C-A927-C40C-5D1E-943904190D97}"/>
              </a:ext>
            </a:extLst>
          </p:cNvPr>
          <p:cNvSpPr>
            <a:spLocks noGrp="1"/>
          </p:cNvSpPr>
          <p:nvPr>
            <p:ph type="sldNum" sz="quarter" idx="12"/>
          </p:nvPr>
        </p:nvSpPr>
        <p:spPr/>
        <p:txBody>
          <a:bodyPr/>
          <a:lstStyle/>
          <a:p>
            <a:fld id="{EE1A55DE-D795-7B44-9085-719E51EC44B5}" type="slidenum">
              <a:rPr lang="en-US" smtClean="0"/>
              <a:t>19</a:t>
            </a:fld>
            <a:endParaRPr lang="en-US"/>
          </a:p>
        </p:txBody>
      </p:sp>
    </p:spTree>
    <p:extLst>
      <p:ext uri="{BB962C8B-B14F-4D97-AF65-F5344CB8AC3E}">
        <p14:creationId xmlns:p14="http://schemas.microsoft.com/office/powerpoint/2010/main" val="3961893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12B25A-2A01-4344-8597-534A7E5A5DAB}"/>
              </a:ext>
            </a:extLst>
          </p:cNvPr>
          <p:cNvSpPr>
            <a:spLocks noGrp="1"/>
          </p:cNvSpPr>
          <p:nvPr>
            <p:ph type="title"/>
          </p:nvPr>
        </p:nvSpPr>
        <p:spPr>
          <a:xfrm>
            <a:off x="624468" y="657225"/>
            <a:ext cx="10729332" cy="344261"/>
          </a:xfrm>
        </p:spPr>
        <p:txBody>
          <a:bodyPr>
            <a:normAutofit fontScale="90000"/>
          </a:bodyPr>
          <a:lstStyle/>
          <a:p>
            <a:r>
              <a:rPr lang="en-US" b="1" dirty="0"/>
              <a:t>PHIRST South Bank</a:t>
            </a:r>
          </a:p>
        </p:txBody>
      </p:sp>
      <p:sp>
        <p:nvSpPr>
          <p:cNvPr id="3" name="Content Placeholder 2">
            <a:extLst>
              <a:ext uri="{FF2B5EF4-FFF2-40B4-BE49-F238E27FC236}">
                <a16:creationId xmlns:a16="http://schemas.microsoft.com/office/drawing/2014/main" id="{A2E388AF-2DC3-3F4E-91B7-1010ECD8F7EB}"/>
              </a:ext>
            </a:extLst>
          </p:cNvPr>
          <p:cNvSpPr>
            <a:spLocks noGrp="1"/>
          </p:cNvSpPr>
          <p:nvPr>
            <p:ph idx="1"/>
          </p:nvPr>
        </p:nvSpPr>
        <p:spPr>
          <a:xfrm>
            <a:off x="624468" y="1376363"/>
            <a:ext cx="10656307" cy="4392539"/>
          </a:xfrm>
        </p:spPr>
        <p:txBody>
          <a:bodyPr vert="horz" lIns="91440" tIns="45720" rIns="91440" bIns="45720" numCol="2" spcCol="216000" rtlCol="0" anchor="t">
            <a:normAutofit lnSpcReduction="10000"/>
          </a:bodyPr>
          <a:lstStyle/>
          <a:p>
            <a:pPr marL="227965" indent="-227965">
              <a:lnSpc>
                <a:spcPct val="100000"/>
              </a:lnSpc>
              <a:spcAft>
                <a:spcPts val="1200"/>
              </a:spcAft>
            </a:pPr>
            <a:r>
              <a:rPr lang="en-GB" sz="1600" dirty="0"/>
              <a:t>PHIRST South Bank is one of six Public Health evaluation centres funded by National Institute for Health Research (NIHR).</a:t>
            </a:r>
            <a:endParaRPr lang="en-GB" sz="1600" dirty="0">
              <a:cs typeface="Arial"/>
            </a:endParaRPr>
          </a:p>
          <a:p>
            <a:pPr marL="227965" indent="-227965">
              <a:lnSpc>
                <a:spcPct val="100000"/>
              </a:lnSpc>
              <a:spcAft>
                <a:spcPts val="1200"/>
              </a:spcAft>
            </a:pPr>
            <a:r>
              <a:rPr lang="en-GB" sz="1600" dirty="0"/>
              <a:t>The aim of these Centres is to provide timely and robust evaluations of locally led interventions to both inform future local decision making and contribute to an evidence base that is useful to the wider public health community. </a:t>
            </a:r>
            <a:endParaRPr lang="en-GB" sz="1600" dirty="0">
              <a:cs typeface="Arial"/>
            </a:endParaRPr>
          </a:p>
          <a:p>
            <a:pPr marL="227965" indent="-227965">
              <a:lnSpc>
                <a:spcPct val="100000"/>
              </a:lnSpc>
              <a:spcAft>
                <a:spcPts val="1200"/>
              </a:spcAft>
            </a:pPr>
            <a:r>
              <a:rPr lang="en-GB" sz="1600" dirty="0"/>
              <a:t>PHIRST South Bank is led by staff at London South Bank University (LSBU) and brings together an interdisciplinary team that have a wealth of experience of working with local authorities across a wide range of public health priorities.</a:t>
            </a:r>
          </a:p>
          <a:p>
            <a:pPr marL="227965" indent="-227965">
              <a:lnSpc>
                <a:spcPct val="100000"/>
              </a:lnSpc>
              <a:spcAft>
                <a:spcPts val="1200"/>
              </a:spcAft>
            </a:pPr>
            <a:endParaRPr lang="en-GB" sz="1600" dirty="0">
              <a:cs typeface="Arial"/>
            </a:endParaRPr>
          </a:p>
          <a:p>
            <a:pPr marL="227965" indent="-227965">
              <a:lnSpc>
                <a:spcPct val="100000"/>
              </a:lnSpc>
              <a:spcAft>
                <a:spcPts val="1200"/>
              </a:spcAft>
            </a:pPr>
            <a:r>
              <a:rPr lang="en-GB" sz="1600" dirty="0"/>
              <a:t>The Centre is based on a principle of co-production with local stakeholders and it is intended that the joint working between local authorities and our academic team will result in greater mutual understanding, learning of new skills and will ensure evaluations are relevant and useful. </a:t>
            </a:r>
            <a:endParaRPr lang="en-GB" sz="1600" dirty="0">
              <a:cs typeface="Arial"/>
            </a:endParaRPr>
          </a:p>
          <a:p>
            <a:pPr marL="227965" indent="-227965">
              <a:lnSpc>
                <a:spcPct val="100000"/>
              </a:lnSpc>
              <a:spcAft>
                <a:spcPts val="1200"/>
              </a:spcAft>
            </a:pPr>
            <a:r>
              <a:rPr lang="en-GB" sz="1600" dirty="0"/>
              <a:t>Patient and public involvement is central to the Centre’s approach and lay representation is embedded throughout the infrastructure and delivery of our work.</a:t>
            </a:r>
            <a:endParaRPr lang="en-GB" sz="1600" dirty="0">
              <a:cs typeface="Arial"/>
            </a:endParaRPr>
          </a:p>
          <a:p>
            <a:pPr marL="227965" indent="-227965">
              <a:spcAft>
                <a:spcPts val="1200"/>
              </a:spcAft>
            </a:pPr>
            <a:endParaRPr lang="en-US" sz="1600" dirty="0">
              <a:cs typeface="Arial"/>
            </a:endParaRPr>
          </a:p>
        </p:txBody>
      </p:sp>
      <p:sp>
        <p:nvSpPr>
          <p:cNvPr id="4" name="Slide Number Placeholder 3">
            <a:extLst>
              <a:ext uri="{FF2B5EF4-FFF2-40B4-BE49-F238E27FC236}">
                <a16:creationId xmlns:a16="http://schemas.microsoft.com/office/drawing/2014/main" id="{CC0D5C69-55C7-46C6-0CE8-F750BC87CDF5}"/>
              </a:ext>
            </a:extLst>
          </p:cNvPr>
          <p:cNvSpPr>
            <a:spLocks noGrp="1"/>
          </p:cNvSpPr>
          <p:nvPr>
            <p:ph type="sldNum" sz="quarter" idx="12"/>
          </p:nvPr>
        </p:nvSpPr>
        <p:spPr/>
        <p:txBody>
          <a:bodyPr/>
          <a:lstStyle/>
          <a:p>
            <a:fld id="{EE1A55DE-D795-7B44-9085-719E51EC44B5}" type="slidenum">
              <a:rPr lang="en-US" smtClean="0"/>
              <a:t>2</a:t>
            </a:fld>
            <a:endParaRPr lang="en-US"/>
          </a:p>
        </p:txBody>
      </p:sp>
    </p:spTree>
    <p:extLst>
      <p:ext uri="{BB962C8B-B14F-4D97-AF65-F5344CB8AC3E}">
        <p14:creationId xmlns:p14="http://schemas.microsoft.com/office/powerpoint/2010/main" val="30237915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3317" y="702527"/>
            <a:ext cx="10740483" cy="365125"/>
          </a:xfrm>
        </p:spPr>
        <p:txBody>
          <a:bodyPr>
            <a:normAutofit fontScale="90000"/>
          </a:bodyPr>
          <a:lstStyle/>
          <a:p>
            <a:r>
              <a:rPr lang="en-GB" b="1" dirty="0"/>
              <a:t>Rationale and relevance </a:t>
            </a:r>
          </a:p>
        </p:txBody>
      </p:sp>
      <p:sp>
        <p:nvSpPr>
          <p:cNvPr id="5" name="TextBox 4">
            <a:extLst>
              <a:ext uri="{FF2B5EF4-FFF2-40B4-BE49-F238E27FC236}">
                <a16:creationId xmlns:a16="http://schemas.microsoft.com/office/drawing/2014/main" id="{C62B86E7-CDD0-4676-9087-FA0D7AD5FE20}"/>
              </a:ext>
            </a:extLst>
          </p:cNvPr>
          <p:cNvSpPr txBox="1"/>
          <p:nvPr/>
        </p:nvSpPr>
        <p:spPr>
          <a:xfrm>
            <a:off x="613317" y="1376363"/>
            <a:ext cx="10244437" cy="2513509"/>
          </a:xfrm>
          <a:prstGeom prst="rect">
            <a:avLst/>
          </a:prstGeom>
          <a:noFill/>
        </p:spPr>
        <p:txBody>
          <a:bodyPr wrap="square" lIns="91440" tIns="45720" rIns="91440" bIns="45720" anchor="t">
            <a:spAutoFit/>
          </a:bodyPr>
          <a:lstStyle/>
          <a:p>
            <a:pPr marL="285750" indent="-285750">
              <a:spcAft>
                <a:spcPts val="800"/>
              </a:spcAft>
              <a:buFont typeface="Arial" panose="020B0604020202020204" pitchFamily="34" charset="0"/>
              <a:buChar char="•"/>
            </a:pPr>
            <a:r>
              <a:rPr lang="en-GB" sz="1600" dirty="0">
                <a:solidFill>
                  <a:srgbClr val="193E72"/>
                </a:solidFill>
                <a:ea typeface="Calibri" panose="020F0502020204030204" pitchFamily="34" charset="0"/>
                <a:cs typeface="Calibri"/>
              </a:rPr>
              <a:t>This evaluation has broad relevance to PH Commissioning, OPCC, substance misuse providers and the police force given the heightened interest in criminal justice pathways into treatment following Dame Carol Black’s report and the ‘From Harm to Hope’ policy paper</a:t>
            </a:r>
          </a:p>
          <a:p>
            <a:pPr marL="285750" indent="-285750">
              <a:spcAft>
                <a:spcPts val="800"/>
              </a:spcAft>
              <a:buFont typeface="Arial" panose="020B0604020202020204" pitchFamily="34" charset="0"/>
              <a:buChar char="•"/>
            </a:pPr>
            <a:r>
              <a:rPr lang="en-GB" sz="1600" dirty="0">
                <a:solidFill>
                  <a:srgbClr val="193E72"/>
                </a:solidFill>
                <a:ea typeface="Calibri" panose="020F0502020204030204" pitchFamily="34" charset="0"/>
                <a:cs typeface="Calibri" panose="020F0502020204030204" pitchFamily="34" charset="0"/>
              </a:rPr>
              <a:t>The diversity of local services necessities detailed qualitative research to draw out the learning from an attempt to coordinate services, with the evaluation showcasing an effective collaboration with local partners and PHIRST South Bank</a:t>
            </a:r>
          </a:p>
          <a:p>
            <a:pPr marL="285750" indent="-285750">
              <a:spcAft>
                <a:spcPts val="800"/>
              </a:spcAft>
              <a:buFont typeface="Arial" panose="020B0604020202020204" pitchFamily="34" charset="0"/>
              <a:buChar char="•"/>
            </a:pPr>
            <a:r>
              <a:rPr lang="en-GB" sz="1600" dirty="0">
                <a:solidFill>
                  <a:srgbClr val="002060"/>
                </a:solidFill>
                <a:effectLst/>
                <a:latin typeface="Arial" panose="020B0604020202020204" pitchFamily="34" charset="0"/>
                <a:ea typeface="Calibri" panose="020F0502020204030204" pitchFamily="34" charset="0"/>
              </a:rPr>
              <a:t>Establishing best practice in terms of how to engage service-users at the interface of the custody suite and treatment is vitally important as substance-related crime may be increasing at significant cost to those directly affected and the wider society (Allen and Tunnicliffe, 2021)</a:t>
            </a:r>
            <a:endParaRPr lang="en-GB" sz="1600" dirty="0">
              <a:solidFill>
                <a:srgbClr val="002060"/>
              </a:solidFill>
              <a:ea typeface="Calibri" panose="020F0502020204030204" pitchFamily="34" charset="0"/>
              <a:cs typeface="Calibri" panose="020F0502020204030204" pitchFamily="34" charset="0"/>
            </a:endParaRPr>
          </a:p>
        </p:txBody>
      </p:sp>
      <p:sp>
        <p:nvSpPr>
          <p:cNvPr id="3" name="Slide Number Placeholder 2">
            <a:extLst>
              <a:ext uri="{FF2B5EF4-FFF2-40B4-BE49-F238E27FC236}">
                <a16:creationId xmlns:a16="http://schemas.microsoft.com/office/drawing/2014/main" id="{E4A407E2-B82B-E236-DBCA-3712DA8A361F}"/>
              </a:ext>
            </a:extLst>
          </p:cNvPr>
          <p:cNvSpPr>
            <a:spLocks noGrp="1"/>
          </p:cNvSpPr>
          <p:nvPr>
            <p:ph type="sldNum" sz="quarter" idx="12"/>
          </p:nvPr>
        </p:nvSpPr>
        <p:spPr/>
        <p:txBody>
          <a:bodyPr/>
          <a:lstStyle/>
          <a:p>
            <a:fld id="{EE1A55DE-D795-7B44-9085-719E51EC44B5}" type="slidenum">
              <a:rPr lang="en-US" smtClean="0"/>
              <a:t>20</a:t>
            </a:fld>
            <a:endParaRPr lang="en-US"/>
          </a:p>
        </p:txBody>
      </p:sp>
    </p:spTree>
    <p:extLst>
      <p:ext uri="{BB962C8B-B14F-4D97-AF65-F5344CB8AC3E}">
        <p14:creationId xmlns:p14="http://schemas.microsoft.com/office/powerpoint/2010/main" val="13669228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B681144-8BDF-3C47-B5AB-E69FEA39B803}"/>
              </a:ext>
            </a:extLst>
          </p:cNvPr>
          <p:cNvSpPr>
            <a:spLocks noGrp="1"/>
          </p:cNvSpPr>
          <p:nvPr>
            <p:ph type="title"/>
          </p:nvPr>
        </p:nvSpPr>
        <p:spPr>
          <a:xfrm>
            <a:off x="1582738" y="2683272"/>
            <a:ext cx="9403080" cy="1133477"/>
          </a:xfrm>
        </p:spPr>
        <p:txBody>
          <a:bodyPr/>
          <a:lstStyle/>
          <a:p>
            <a:r>
              <a:rPr lang="en-US" dirty="0"/>
              <a:t>Evaluation Findings </a:t>
            </a:r>
          </a:p>
        </p:txBody>
      </p:sp>
      <p:sp>
        <p:nvSpPr>
          <p:cNvPr id="2" name="Slide Number Placeholder 1">
            <a:extLst>
              <a:ext uri="{FF2B5EF4-FFF2-40B4-BE49-F238E27FC236}">
                <a16:creationId xmlns:a16="http://schemas.microsoft.com/office/drawing/2014/main" id="{8A410F99-A9FC-A030-AD0F-06FBE0D3E490}"/>
              </a:ext>
            </a:extLst>
          </p:cNvPr>
          <p:cNvSpPr>
            <a:spLocks noGrp="1"/>
          </p:cNvSpPr>
          <p:nvPr>
            <p:ph type="sldNum" sz="quarter" idx="12"/>
          </p:nvPr>
        </p:nvSpPr>
        <p:spPr/>
        <p:txBody>
          <a:bodyPr/>
          <a:lstStyle/>
          <a:p>
            <a:fld id="{EE1A55DE-D795-7B44-9085-719E51EC44B5}" type="slidenum">
              <a:rPr lang="en-US" smtClean="0"/>
              <a:pPr/>
              <a:t>21</a:t>
            </a:fld>
            <a:endParaRPr lang="en-US"/>
          </a:p>
        </p:txBody>
      </p:sp>
      <p:sp>
        <p:nvSpPr>
          <p:cNvPr id="3" name="Title 3">
            <a:extLst>
              <a:ext uri="{FF2B5EF4-FFF2-40B4-BE49-F238E27FC236}">
                <a16:creationId xmlns:a16="http://schemas.microsoft.com/office/drawing/2014/main" id="{563DF619-3676-9F2C-0069-48007AC856BF}"/>
              </a:ext>
            </a:extLst>
          </p:cNvPr>
          <p:cNvSpPr txBox="1">
            <a:spLocks/>
          </p:cNvSpPr>
          <p:nvPr/>
        </p:nvSpPr>
        <p:spPr>
          <a:xfrm>
            <a:off x="1489754" y="4285458"/>
            <a:ext cx="10702246" cy="1133477"/>
          </a:xfrm>
          <a:prstGeom prst="rect">
            <a:avLst/>
          </a:prstGeom>
        </p:spPr>
        <p:txBody>
          <a:bodyPr vert="horz" lIns="91440" tIns="45720" rIns="91440" bIns="45720" rtlCol="0" anchor="b">
            <a:noAutofit/>
          </a:bodyPr>
          <a:lstStyle>
            <a:lvl1pPr algn="l" defTabSz="914377" rtl="0" eaLnBrk="1" latinLnBrk="0" hangingPunct="1">
              <a:lnSpc>
                <a:spcPct val="90000"/>
              </a:lnSpc>
              <a:spcBef>
                <a:spcPct val="0"/>
              </a:spcBef>
              <a:buNone/>
              <a:defRPr sz="4800" kern="1200">
                <a:solidFill>
                  <a:srgbClr val="193E72"/>
                </a:solidFill>
                <a:latin typeface="+mj-lt"/>
                <a:ea typeface="+mj-ea"/>
                <a:cs typeface="+mj-cs"/>
              </a:defRPr>
            </a:lvl1pPr>
          </a:lstStyle>
          <a:p>
            <a:endParaRPr lang="en-US" sz="3200" dirty="0"/>
          </a:p>
        </p:txBody>
      </p:sp>
    </p:spTree>
    <p:extLst>
      <p:ext uri="{BB962C8B-B14F-4D97-AF65-F5344CB8AC3E}">
        <p14:creationId xmlns:p14="http://schemas.microsoft.com/office/powerpoint/2010/main" val="178908525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AF70AF-FB8E-2753-6639-BF3C1964901C}"/>
              </a:ext>
            </a:extLst>
          </p:cNvPr>
          <p:cNvSpPr>
            <a:spLocks noGrp="1"/>
          </p:cNvSpPr>
          <p:nvPr>
            <p:ph type="title"/>
          </p:nvPr>
        </p:nvSpPr>
        <p:spPr>
          <a:xfrm>
            <a:off x="1982419" y="2749919"/>
            <a:ext cx="5925312" cy="2619438"/>
          </a:xfrm>
        </p:spPr>
        <p:txBody>
          <a:bodyPr/>
          <a:lstStyle/>
          <a:p>
            <a:br>
              <a:rPr lang="en-US" sz="4800" dirty="0"/>
            </a:br>
            <a:r>
              <a:rPr lang="en-US" sz="4800" dirty="0"/>
              <a:t>Findings:</a:t>
            </a:r>
            <a:br>
              <a:rPr lang="en-US" sz="4800" dirty="0"/>
            </a:br>
            <a:br>
              <a:rPr lang="en-US" sz="4800" dirty="0"/>
            </a:br>
            <a:r>
              <a:rPr lang="en-US" sz="3200" b="1" dirty="0"/>
              <a:t>Section 1: Implementation of pathway concept</a:t>
            </a:r>
            <a:br>
              <a:rPr lang="en-US" sz="3200" b="1" dirty="0"/>
            </a:br>
            <a:endParaRPr lang="en-US" sz="3200" b="1" dirty="0"/>
          </a:p>
        </p:txBody>
      </p:sp>
      <p:sp>
        <p:nvSpPr>
          <p:cNvPr id="3" name="Slide Number Placeholder 2">
            <a:extLst>
              <a:ext uri="{FF2B5EF4-FFF2-40B4-BE49-F238E27FC236}">
                <a16:creationId xmlns:a16="http://schemas.microsoft.com/office/drawing/2014/main" id="{C3EFEDA1-883C-A34A-B762-3582A75C73AE}"/>
              </a:ext>
            </a:extLst>
          </p:cNvPr>
          <p:cNvSpPr>
            <a:spLocks noGrp="1"/>
          </p:cNvSpPr>
          <p:nvPr>
            <p:ph type="sldNum" sz="quarter" idx="12"/>
          </p:nvPr>
        </p:nvSpPr>
        <p:spPr/>
        <p:txBody>
          <a:bodyPr/>
          <a:lstStyle/>
          <a:p>
            <a:fld id="{EE1A55DE-D795-7B44-9085-719E51EC44B5}" type="slidenum">
              <a:rPr lang="en-US" smtClean="0"/>
              <a:pPr/>
              <a:t>22</a:t>
            </a:fld>
            <a:endParaRPr lang="en-US"/>
          </a:p>
        </p:txBody>
      </p:sp>
    </p:spTree>
    <p:extLst>
      <p:ext uri="{BB962C8B-B14F-4D97-AF65-F5344CB8AC3E}">
        <p14:creationId xmlns:p14="http://schemas.microsoft.com/office/powerpoint/2010/main" val="55570401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33BC929-A674-7845-CB56-96F965FA8B57}"/>
              </a:ext>
            </a:extLst>
          </p:cNvPr>
          <p:cNvSpPr>
            <a:spLocks noGrp="1"/>
          </p:cNvSpPr>
          <p:nvPr>
            <p:ph type="title"/>
          </p:nvPr>
        </p:nvSpPr>
        <p:spPr>
          <a:xfrm>
            <a:off x="629106" y="684529"/>
            <a:ext cx="10463434" cy="296527"/>
          </a:xfrm>
        </p:spPr>
        <p:txBody>
          <a:bodyPr>
            <a:normAutofit fontScale="90000"/>
          </a:bodyPr>
          <a:lstStyle/>
          <a:p>
            <a:r>
              <a:rPr lang="en-US" b="1" dirty="0"/>
              <a:t>Implementation of pathway concept</a:t>
            </a:r>
          </a:p>
        </p:txBody>
      </p:sp>
      <p:sp>
        <p:nvSpPr>
          <p:cNvPr id="5" name="Content Placeholder 4">
            <a:extLst>
              <a:ext uri="{FF2B5EF4-FFF2-40B4-BE49-F238E27FC236}">
                <a16:creationId xmlns:a16="http://schemas.microsoft.com/office/drawing/2014/main" id="{1B46C558-C6CA-2E6C-9CE2-7BF4703AFB07}"/>
              </a:ext>
            </a:extLst>
          </p:cNvPr>
          <p:cNvSpPr>
            <a:spLocks noGrp="1"/>
          </p:cNvSpPr>
          <p:nvPr>
            <p:ph idx="1"/>
          </p:nvPr>
        </p:nvSpPr>
        <p:spPr>
          <a:xfrm>
            <a:off x="629106" y="1376363"/>
            <a:ext cx="10651669" cy="4500581"/>
          </a:xfrm>
        </p:spPr>
        <p:txBody>
          <a:bodyPr>
            <a:normAutofit/>
          </a:bodyPr>
          <a:lstStyle/>
          <a:p>
            <a:pPr marL="0" indent="0">
              <a:lnSpc>
                <a:spcPct val="100000"/>
              </a:lnSpc>
              <a:buNone/>
            </a:pPr>
            <a:r>
              <a:rPr lang="en-US" sz="1600" dirty="0"/>
              <a:t>The proposed pathway was not implemented despite significant local effort. Implementation challenges included: </a:t>
            </a:r>
          </a:p>
          <a:p>
            <a:pPr>
              <a:lnSpc>
                <a:spcPct val="100000"/>
              </a:lnSpc>
            </a:pPr>
            <a:r>
              <a:rPr lang="en-US" sz="1600" dirty="0"/>
              <a:t>Enhanced police activities in substance misuse assessment and brief intervention delivery were not implemented because custody staff lacked confidence. Some police staff were concerned that they might overpromise CGL’s offer because they did not know what this entailed. Custody police staff also reported service pressures that made it difficult to adopt new processes and high staff rotation meant that initial successes were short lived</a:t>
            </a:r>
          </a:p>
          <a:p>
            <a:pPr>
              <a:lnSpc>
                <a:spcPct val="100000"/>
              </a:lnSpc>
            </a:pPr>
            <a:r>
              <a:rPr lang="en-US" sz="1600" dirty="0"/>
              <a:t>A referral process for NHS L&amp;D was already integrated into police systems and was the default option for custody police staff </a:t>
            </a:r>
          </a:p>
          <a:p>
            <a:pPr>
              <a:lnSpc>
                <a:spcPct val="100000"/>
              </a:lnSpc>
            </a:pPr>
            <a:r>
              <a:rPr lang="en-US" sz="1600" dirty="0"/>
              <a:t>Increased national policy funding for new staff roles led to considerable local staff churn with three CGL custody suite workers moving post which stalled implementation efforts </a:t>
            </a:r>
          </a:p>
          <a:p>
            <a:pPr>
              <a:lnSpc>
                <a:spcPct val="100000"/>
              </a:lnSpc>
            </a:pPr>
            <a:r>
              <a:rPr lang="en-US" sz="1600" dirty="0"/>
              <a:t>The custody suite was closed for refurbishment for a 3-month period during implementation </a:t>
            </a:r>
          </a:p>
          <a:p>
            <a:pPr>
              <a:lnSpc>
                <a:spcPct val="100000"/>
              </a:lnSpc>
            </a:pPr>
            <a:r>
              <a:rPr lang="en-US" sz="1600" dirty="0"/>
              <a:t>Community referral processes also remained underdeveloped amidst a rapidly evolving policy and service context </a:t>
            </a:r>
          </a:p>
          <a:p>
            <a:endParaRPr lang="en-US" dirty="0"/>
          </a:p>
        </p:txBody>
      </p:sp>
      <p:sp>
        <p:nvSpPr>
          <p:cNvPr id="3" name="Slide Number Placeholder 2">
            <a:extLst>
              <a:ext uri="{FF2B5EF4-FFF2-40B4-BE49-F238E27FC236}">
                <a16:creationId xmlns:a16="http://schemas.microsoft.com/office/drawing/2014/main" id="{9BDAC65C-ACB8-A11F-F15D-ED3E97ECBFE0}"/>
              </a:ext>
            </a:extLst>
          </p:cNvPr>
          <p:cNvSpPr>
            <a:spLocks noGrp="1"/>
          </p:cNvSpPr>
          <p:nvPr>
            <p:ph type="sldNum" sz="quarter" idx="12"/>
          </p:nvPr>
        </p:nvSpPr>
        <p:spPr/>
        <p:txBody>
          <a:bodyPr/>
          <a:lstStyle/>
          <a:p>
            <a:fld id="{EE1A55DE-D795-7B44-9085-719E51EC44B5}" type="slidenum">
              <a:rPr lang="en-US" smtClean="0"/>
              <a:pPr/>
              <a:t>23</a:t>
            </a:fld>
            <a:endParaRPr lang="en-US"/>
          </a:p>
        </p:txBody>
      </p:sp>
    </p:spTree>
    <p:extLst>
      <p:ext uri="{BB962C8B-B14F-4D97-AF65-F5344CB8AC3E}">
        <p14:creationId xmlns:p14="http://schemas.microsoft.com/office/powerpoint/2010/main" val="10930495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AF70AF-FB8E-2753-6639-BF3C1964901C}"/>
              </a:ext>
            </a:extLst>
          </p:cNvPr>
          <p:cNvSpPr>
            <a:spLocks noGrp="1"/>
          </p:cNvSpPr>
          <p:nvPr>
            <p:ph type="title"/>
          </p:nvPr>
        </p:nvSpPr>
        <p:spPr>
          <a:xfrm>
            <a:off x="2004365" y="2742604"/>
            <a:ext cx="6349594" cy="2838894"/>
          </a:xfrm>
        </p:spPr>
        <p:txBody>
          <a:bodyPr/>
          <a:lstStyle/>
          <a:p>
            <a:br>
              <a:rPr lang="en-US" sz="4800" dirty="0"/>
            </a:br>
            <a:r>
              <a:rPr lang="en-US" sz="4800" dirty="0"/>
              <a:t>Findings:</a:t>
            </a:r>
            <a:br>
              <a:rPr lang="en-US" sz="4800" dirty="0"/>
            </a:br>
            <a:br>
              <a:rPr lang="en-US" sz="4800" dirty="0"/>
            </a:br>
            <a:r>
              <a:rPr lang="en-US" sz="3200" b="1" dirty="0"/>
              <a:t>Section 2: Staff roles and views of public health</a:t>
            </a:r>
            <a:br>
              <a:rPr lang="en-US" sz="4800" dirty="0"/>
            </a:br>
            <a:endParaRPr lang="en-US" dirty="0"/>
          </a:p>
        </p:txBody>
      </p:sp>
      <p:sp>
        <p:nvSpPr>
          <p:cNvPr id="3" name="Slide Number Placeholder 2">
            <a:extLst>
              <a:ext uri="{FF2B5EF4-FFF2-40B4-BE49-F238E27FC236}">
                <a16:creationId xmlns:a16="http://schemas.microsoft.com/office/drawing/2014/main" id="{C3EFEDA1-883C-A34A-B762-3582A75C73AE}"/>
              </a:ext>
            </a:extLst>
          </p:cNvPr>
          <p:cNvSpPr>
            <a:spLocks noGrp="1"/>
          </p:cNvSpPr>
          <p:nvPr>
            <p:ph type="sldNum" sz="quarter" idx="12"/>
          </p:nvPr>
        </p:nvSpPr>
        <p:spPr/>
        <p:txBody>
          <a:bodyPr/>
          <a:lstStyle/>
          <a:p>
            <a:fld id="{EE1A55DE-D795-7B44-9085-719E51EC44B5}" type="slidenum">
              <a:rPr lang="en-US" smtClean="0"/>
              <a:pPr/>
              <a:t>24</a:t>
            </a:fld>
            <a:endParaRPr lang="en-US"/>
          </a:p>
        </p:txBody>
      </p:sp>
    </p:spTree>
    <p:extLst>
      <p:ext uri="{BB962C8B-B14F-4D97-AF65-F5344CB8AC3E}">
        <p14:creationId xmlns:p14="http://schemas.microsoft.com/office/powerpoint/2010/main" val="365628268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4A407E2-B82B-E236-DBCA-3712DA8A361F}"/>
              </a:ext>
            </a:extLst>
          </p:cNvPr>
          <p:cNvSpPr>
            <a:spLocks noGrp="1"/>
          </p:cNvSpPr>
          <p:nvPr>
            <p:ph type="sldNum" sz="quarter" idx="12"/>
          </p:nvPr>
        </p:nvSpPr>
        <p:spPr/>
        <p:txBody>
          <a:bodyPr/>
          <a:lstStyle/>
          <a:p>
            <a:fld id="{EE1A55DE-D795-7B44-9085-719E51EC44B5}" type="slidenum">
              <a:rPr lang="en-US" smtClean="0"/>
              <a:t>25</a:t>
            </a:fld>
            <a:endParaRPr lang="en-US"/>
          </a:p>
        </p:txBody>
      </p:sp>
      <p:sp>
        <p:nvSpPr>
          <p:cNvPr id="2" name="Title 1"/>
          <p:cNvSpPr>
            <a:spLocks noGrp="1"/>
          </p:cNvSpPr>
          <p:nvPr>
            <p:ph type="title"/>
          </p:nvPr>
        </p:nvSpPr>
        <p:spPr>
          <a:xfrm>
            <a:off x="603607" y="686453"/>
            <a:ext cx="10678274" cy="365125"/>
          </a:xfrm>
        </p:spPr>
        <p:txBody>
          <a:bodyPr>
            <a:normAutofit fontScale="90000"/>
          </a:bodyPr>
          <a:lstStyle/>
          <a:p>
            <a:r>
              <a:rPr lang="en-GB" b="1" dirty="0"/>
              <a:t>Introduction</a:t>
            </a:r>
          </a:p>
        </p:txBody>
      </p:sp>
      <p:sp>
        <p:nvSpPr>
          <p:cNvPr id="6" name="Content Placeholder 5">
            <a:extLst>
              <a:ext uri="{FF2B5EF4-FFF2-40B4-BE49-F238E27FC236}">
                <a16:creationId xmlns:a16="http://schemas.microsoft.com/office/drawing/2014/main" id="{C4207CBA-DA56-A81D-C865-1135994F1B90}"/>
              </a:ext>
            </a:extLst>
          </p:cNvPr>
          <p:cNvSpPr>
            <a:spLocks noGrp="1"/>
          </p:cNvSpPr>
          <p:nvPr>
            <p:ph idx="1"/>
          </p:nvPr>
        </p:nvSpPr>
        <p:spPr>
          <a:xfrm>
            <a:off x="603607" y="1376363"/>
            <a:ext cx="10515600" cy="3663237"/>
          </a:xfrm>
        </p:spPr>
        <p:txBody>
          <a:bodyPr>
            <a:normAutofit fontScale="70000" lnSpcReduction="20000"/>
          </a:bodyPr>
          <a:lstStyle/>
          <a:p>
            <a:pPr marL="0" indent="0">
              <a:lnSpc>
                <a:spcPct val="120000"/>
              </a:lnSpc>
              <a:spcAft>
                <a:spcPts val="800"/>
              </a:spcAft>
              <a:buNone/>
            </a:pPr>
            <a:r>
              <a:rPr lang="en-GB" sz="2300" dirty="0">
                <a:effectLst/>
                <a:ea typeface="Calibri" panose="020F0502020204030204" pitchFamily="34" charset="0"/>
              </a:rPr>
              <a:t>In the absence of an operational pathway, we explored the various staff roles that contribute to the identification, assessment and support of service users who use substances. Of the various frontline staff groupings – including custody police staff, CGL staff and NHS L&amp;D – each group made substantial and unique contributions, although the adoption of enhanced health activities by custody police was complicated by their need to balance this with authority and risk-management roles. Nevertheless, we found broad consensus on the need for a public health approach to substance misuse among frontline and senior staff.</a:t>
            </a:r>
          </a:p>
          <a:p>
            <a:pPr marL="0" indent="0">
              <a:lnSpc>
                <a:spcPct val="120000"/>
              </a:lnSpc>
              <a:spcAft>
                <a:spcPts val="800"/>
              </a:spcAft>
              <a:buNone/>
            </a:pPr>
            <a:r>
              <a:rPr lang="en-GB" sz="2300" dirty="0">
                <a:solidFill>
                  <a:srgbClr val="002060"/>
                </a:solidFill>
                <a:ea typeface="Arial" panose="020B0604020202020204" pitchFamily="34" charset="0"/>
                <a:cs typeface="Calibri" panose="020F0502020204030204" pitchFamily="34" charset="0"/>
              </a:rPr>
              <a:t>The findings reveal consensus on the importance of a substance misuse worker role in custody, although there was recognition that a permanent presence may not be an optimal use of resources. Skill gaps (among police staff and NHS L&amp;D) were highlighted as reason for why substance misuse workers are vital, as well as more intangible contributions in identifying, and developing relationships with, service-users on an informal basis who may have been missed in initial police assessments. Staff and service pressures were reported across all staff groups which presents challenges to service improvement efforts. </a:t>
            </a:r>
            <a:endParaRPr lang="en-GB" sz="2300" dirty="0">
              <a:cs typeface="Calibri" panose="020F0502020204030204" pitchFamily="34" charset="0"/>
            </a:endParaRPr>
          </a:p>
          <a:p>
            <a:pPr marL="0" indent="0">
              <a:lnSpc>
                <a:spcPct val="107000"/>
              </a:lnSpc>
              <a:spcAft>
                <a:spcPts val="800"/>
              </a:spcAft>
              <a:buNone/>
            </a:pPr>
            <a:endParaRPr lang="en-GB" sz="1800" dirty="0">
              <a:solidFill>
                <a:srgbClr val="002060"/>
              </a:solidFill>
              <a:latin typeface="Calibri" panose="020F0502020204030204" pitchFamily="34" charset="0"/>
              <a:ea typeface="Arial" panose="020B0604020202020204" pitchFamily="34" charset="0"/>
              <a:cs typeface="Times New Roman" panose="02020603050405020304" pitchFamily="18" charset="0"/>
            </a:endParaRPr>
          </a:p>
          <a:p>
            <a:pPr marL="0" indent="0">
              <a:lnSpc>
                <a:spcPct val="107000"/>
              </a:lnSpc>
              <a:spcAft>
                <a:spcPts val="800"/>
              </a:spcAft>
              <a:buNone/>
            </a:pPr>
            <a:endParaRPr lang="en-GB" sz="1800" dirty="0">
              <a:solidFill>
                <a:srgbClr val="002060"/>
              </a:solidFill>
              <a:effectLst/>
              <a:ea typeface="Arial" panose="020B0604020202020204" pitchFamily="34" charset="0"/>
              <a:cs typeface="Times New Roman" panose="02020603050405020304" pitchFamily="18" charset="0"/>
            </a:endParaRPr>
          </a:p>
        </p:txBody>
      </p:sp>
    </p:spTree>
    <p:extLst>
      <p:ext uri="{BB962C8B-B14F-4D97-AF65-F5344CB8AC3E}">
        <p14:creationId xmlns:p14="http://schemas.microsoft.com/office/powerpoint/2010/main" val="17188520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7988" y="688120"/>
            <a:ext cx="3517241" cy="1147686"/>
          </a:xfrm>
        </p:spPr>
        <p:txBody>
          <a:bodyPr>
            <a:normAutofit fontScale="90000"/>
          </a:bodyPr>
          <a:lstStyle/>
          <a:p>
            <a:r>
              <a:rPr lang="en-GB" b="1" dirty="0"/>
              <a:t>Stakeholder views – public safety vs public health</a:t>
            </a:r>
          </a:p>
        </p:txBody>
      </p:sp>
      <p:sp>
        <p:nvSpPr>
          <p:cNvPr id="3" name="Slide Number Placeholder 2">
            <a:extLst>
              <a:ext uri="{FF2B5EF4-FFF2-40B4-BE49-F238E27FC236}">
                <a16:creationId xmlns:a16="http://schemas.microsoft.com/office/drawing/2014/main" id="{E4A407E2-B82B-E236-DBCA-3712DA8A361F}"/>
              </a:ext>
            </a:extLst>
          </p:cNvPr>
          <p:cNvSpPr>
            <a:spLocks noGrp="1"/>
          </p:cNvSpPr>
          <p:nvPr>
            <p:ph type="sldNum" sz="quarter" idx="12"/>
          </p:nvPr>
        </p:nvSpPr>
        <p:spPr/>
        <p:txBody>
          <a:bodyPr/>
          <a:lstStyle/>
          <a:p>
            <a:fld id="{EE1A55DE-D795-7B44-9085-719E51EC44B5}" type="slidenum">
              <a:rPr lang="en-US" smtClean="0"/>
              <a:t>26</a:t>
            </a:fld>
            <a:endParaRPr lang="en-US"/>
          </a:p>
        </p:txBody>
      </p:sp>
      <p:sp>
        <p:nvSpPr>
          <p:cNvPr id="7" name="Content Placeholder 2">
            <a:extLst>
              <a:ext uri="{FF2B5EF4-FFF2-40B4-BE49-F238E27FC236}">
                <a16:creationId xmlns:a16="http://schemas.microsoft.com/office/drawing/2014/main" id="{4B79421E-C524-C4E0-29A1-5848FFBC587C}"/>
              </a:ext>
            </a:extLst>
          </p:cNvPr>
          <p:cNvSpPr>
            <a:spLocks noGrp="1"/>
          </p:cNvSpPr>
          <p:nvPr>
            <p:ph idx="1"/>
          </p:nvPr>
        </p:nvSpPr>
        <p:spPr>
          <a:xfrm>
            <a:off x="407988" y="2168525"/>
            <a:ext cx="4130558" cy="2811308"/>
          </a:xfrm>
        </p:spPr>
        <p:txBody>
          <a:bodyPr vert="horz" lIns="91440" tIns="45720" rIns="91440" bIns="45720" rtlCol="0" anchor="t">
            <a:no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GB" sz="1500" b="0" i="0" u="none" strike="noStrike" kern="1200" cap="none" spc="0" normalizeH="0" baseline="0" noProof="0" dirty="0">
                <a:ln>
                  <a:noFill/>
                </a:ln>
                <a:solidFill>
                  <a:srgbClr val="002060"/>
                </a:solidFill>
                <a:effectLst/>
                <a:uLnTx/>
                <a:uFillTx/>
                <a:ea typeface="Arial" panose="020B0604020202020204" pitchFamily="34" charset="0"/>
                <a:cs typeface="Times New Roman" panose="02020603050405020304" pitchFamily="18" charset="0"/>
              </a:rPr>
              <a:t>It is sometimes said that public health and police perspectives conflict, with the latter emphasising public safety. By contrast, our interviews revealed broad consensus on the need for a public health approach to crime prevention. </a:t>
            </a:r>
            <a:r>
              <a:rPr lang="en-GB" sz="1500" dirty="0">
                <a:solidFill>
                  <a:srgbClr val="002060"/>
                </a:solidFill>
                <a:ea typeface="+mn-lt"/>
                <a:cs typeface="+mn-lt"/>
              </a:rPr>
              <a:t>Stakeholders agreed on the importance of a preventative, multi-agency approach but police and public health perspectives did differ, with differences on whether service-users should be mandated into treatment and the role of the police in a public health approach. </a:t>
            </a:r>
          </a:p>
        </p:txBody>
      </p:sp>
      <p:pic>
        <p:nvPicPr>
          <p:cNvPr id="5" name="Picture 4">
            <a:extLst>
              <a:ext uri="{FF2B5EF4-FFF2-40B4-BE49-F238E27FC236}">
                <a16:creationId xmlns:a16="http://schemas.microsoft.com/office/drawing/2014/main" id="{B6D64314-E484-A619-83EA-0D7C43186390}"/>
              </a:ext>
            </a:extLst>
          </p:cNvPr>
          <p:cNvPicPr>
            <a:picLocks noChangeAspect="1"/>
          </p:cNvPicPr>
          <p:nvPr/>
        </p:nvPicPr>
        <p:blipFill>
          <a:blip r:embed="rId2"/>
          <a:srcRect/>
          <a:stretch/>
        </p:blipFill>
        <p:spPr>
          <a:xfrm>
            <a:off x="5031444" y="341858"/>
            <a:ext cx="6470656" cy="5432009"/>
          </a:xfrm>
          <a:prstGeom prst="rect">
            <a:avLst/>
          </a:prstGeom>
        </p:spPr>
      </p:pic>
    </p:spTree>
    <p:extLst>
      <p:ext uri="{BB962C8B-B14F-4D97-AF65-F5344CB8AC3E}">
        <p14:creationId xmlns:p14="http://schemas.microsoft.com/office/powerpoint/2010/main" val="188964001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7988" y="681403"/>
            <a:ext cx="10515600" cy="384141"/>
          </a:xfrm>
        </p:spPr>
        <p:txBody>
          <a:bodyPr>
            <a:normAutofit fontScale="90000"/>
          </a:bodyPr>
          <a:lstStyle/>
          <a:p>
            <a:r>
              <a:rPr lang="en-GB" b="1" dirty="0"/>
              <a:t>Stakeholder views – downstream vs upstream prevention</a:t>
            </a:r>
          </a:p>
        </p:txBody>
      </p:sp>
      <p:sp>
        <p:nvSpPr>
          <p:cNvPr id="3" name="Slide Number Placeholder 2">
            <a:extLst>
              <a:ext uri="{FF2B5EF4-FFF2-40B4-BE49-F238E27FC236}">
                <a16:creationId xmlns:a16="http://schemas.microsoft.com/office/drawing/2014/main" id="{E4A407E2-B82B-E236-DBCA-3712DA8A361F}"/>
              </a:ext>
            </a:extLst>
          </p:cNvPr>
          <p:cNvSpPr>
            <a:spLocks noGrp="1"/>
          </p:cNvSpPr>
          <p:nvPr>
            <p:ph type="sldNum" sz="quarter" idx="12"/>
          </p:nvPr>
        </p:nvSpPr>
        <p:spPr/>
        <p:txBody>
          <a:bodyPr/>
          <a:lstStyle/>
          <a:p>
            <a:fld id="{EE1A55DE-D795-7B44-9085-719E51EC44B5}" type="slidenum">
              <a:rPr lang="en-US" smtClean="0"/>
              <a:t>27</a:t>
            </a:fld>
            <a:endParaRPr lang="en-US"/>
          </a:p>
        </p:txBody>
      </p:sp>
      <p:sp>
        <p:nvSpPr>
          <p:cNvPr id="4" name="Content Placeholder 2">
            <a:extLst>
              <a:ext uri="{FF2B5EF4-FFF2-40B4-BE49-F238E27FC236}">
                <a16:creationId xmlns:a16="http://schemas.microsoft.com/office/drawing/2014/main" id="{43A04B21-B803-3A11-417A-E8E07ED46E04}"/>
              </a:ext>
            </a:extLst>
          </p:cNvPr>
          <p:cNvSpPr>
            <a:spLocks noGrp="1"/>
          </p:cNvSpPr>
          <p:nvPr>
            <p:ph idx="1"/>
          </p:nvPr>
        </p:nvSpPr>
        <p:spPr>
          <a:xfrm>
            <a:off x="407989" y="1371043"/>
            <a:ext cx="2903924" cy="4490703"/>
          </a:xfrm>
        </p:spPr>
        <p:txBody>
          <a:bodyPr vert="horz" lIns="91440" tIns="45720" rIns="91440" bIns="45720" rtlCol="0" anchor="t">
            <a:normAutofit fontScale="85000" lnSpcReduction="10000"/>
          </a:bodyPr>
          <a:lstStyle/>
          <a:p>
            <a:pPr marL="0" indent="0">
              <a:lnSpc>
                <a:spcPct val="110000"/>
              </a:lnSpc>
              <a:buNone/>
            </a:pPr>
            <a:r>
              <a:rPr lang="en-GB" sz="1800" dirty="0">
                <a:solidFill>
                  <a:srgbClr val="002060"/>
                </a:solidFill>
                <a:ea typeface="+mn-lt"/>
                <a:cs typeface="+mn-lt"/>
              </a:rPr>
              <a:t>As well as the broad differences between public health and public safety perspectives, there were subtle differences in stakeholder’s understandings of prevention even when they adhered to a public health frame, with upstream and downstream variants. </a:t>
            </a:r>
            <a:r>
              <a:rPr lang="en-GB" sz="1800" dirty="0">
                <a:solidFill>
                  <a:srgbClr val="002060"/>
                </a:solidFill>
                <a:effectLst/>
                <a:ea typeface="Arial" panose="020B0604020202020204" pitchFamily="34" charset="0"/>
                <a:cs typeface="Calibri" panose="020F0502020204030204" pitchFamily="34" charset="0"/>
              </a:rPr>
              <a:t>This is significant because it warns against the view that only interventions in the community are preventative. </a:t>
            </a:r>
            <a:r>
              <a:rPr lang="en-GB" sz="1800" dirty="0">
                <a:solidFill>
                  <a:srgbClr val="002060"/>
                </a:solidFill>
                <a:ea typeface="Arial" panose="020B0604020202020204" pitchFamily="34" charset="0"/>
                <a:cs typeface="Calibri" panose="020F0502020204030204" pitchFamily="34" charset="0"/>
              </a:rPr>
              <a:t>C</a:t>
            </a:r>
            <a:r>
              <a:rPr lang="en-GB" sz="1800" dirty="0">
                <a:solidFill>
                  <a:srgbClr val="002060"/>
                </a:solidFill>
                <a:effectLst/>
                <a:ea typeface="Arial" panose="020B0604020202020204" pitchFamily="34" charset="0"/>
                <a:cs typeface="Calibri" panose="020F0502020204030204" pitchFamily="34" charset="0"/>
              </a:rPr>
              <a:t>ustody suite interventions can initiate contact with people with </a:t>
            </a:r>
            <a:r>
              <a:rPr lang="en-GB" sz="1800" dirty="0">
                <a:solidFill>
                  <a:srgbClr val="002060"/>
                </a:solidFill>
                <a:ea typeface="Arial" panose="020B0604020202020204" pitchFamily="34" charset="0"/>
                <a:cs typeface="Calibri" panose="020F0502020204030204" pitchFamily="34" charset="0"/>
              </a:rPr>
              <a:t>complex </a:t>
            </a:r>
            <a:r>
              <a:rPr lang="en-GB" sz="1800" dirty="0">
                <a:solidFill>
                  <a:srgbClr val="002060"/>
                </a:solidFill>
                <a:effectLst/>
                <a:ea typeface="Arial" panose="020B0604020202020204" pitchFamily="34" charset="0"/>
                <a:cs typeface="Calibri" panose="020F0502020204030204" pitchFamily="34" charset="0"/>
              </a:rPr>
              <a:t>health needs and prevent further deterioration in health from occurring. </a:t>
            </a:r>
            <a:endParaRPr lang="en-GB" sz="1800" dirty="0">
              <a:cs typeface="Calibri" panose="020F0502020204030204" pitchFamily="34" charset="0"/>
            </a:endParaRPr>
          </a:p>
          <a:p>
            <a:pPr marL="0" indent="0">
              <a:buNone/>
            </a:pPr>
            <a:endParaRPr lang="en-GB" sz="1800" dirty="0">
              <a:solidFill>
                <a:srgbClr val="002060"/>
              </a:solidFill>
              <a:latin typeface="Calibri" panose="020F0502020204030204" pitchFamily="34" charset="0"/>
              <a:ea typeface="+mn-lt"/>
              <a:cs typeface="+mn-lt"/>
            </a:endParaRPr>
          </a:p>
        </p:txBody>
      </p:sp>
      <p:pic>
        <p:nvPicPr>
          <p:cNvPr id="8" name="Picture 7" descr="A picture containing text, screenshot, businesscard, font&#10;&#10;Description automatically generated">
            <a:extLst>
              <a:ext uri="{FF2B5EF4-FFF2-40B4-BE49-F238E27FC236}">
                <a16:creationId xmlns:a16="http://schemas.microsoft.com/office/drawing/2014/main" id="{202BFE22-F610-D644-D5A4-0968707B313B}"/>
              </a:ext>
            </a:extLst>
          </p:cNvPr>
          <p:cNvPicPr>
            <a:picLocks noChangeAspect="1"/>
          </p:cNvPicPr>
          <p:nvPr/>
        </p:nvPicPr>
        <p:blipFill>
          <a:blip r:embed="rId2"/>
          <a:stretch>
            <a:fillRect/>
          </a:stretch>
        </p:blipFill>
        <p:spPr>
          <a:xfrm>
            <a:off x="3111517" y="880946"/>
            <a:ext cx="8847238" cy="5090710"/>
          </a:xfrm>
          <a:prstGeom prst="rect">
            <a:avLst/>
          </a:prstGeom>
        </p:spPr>
      </p:pic>
    </p:spTree>
    <p:extLst>
      <p:ext uri="{BB962C8B-B14F-4D97-AF65-F5344CB8AC3E}">
        <p14:creationId xmlns:p14="http://schemas.microsoft.com/office/powerpoint/2010/main" val="313785713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94738DC-D868-E458-7C89-0E8C17BF665C}"/>
              </a:ext>
            </a:extLst>
          </p:cNvPr>
          <p:cNvSpPr>
            <a:spLocks noGrp="1"/>
          </p:cNvSpPr>
          <p:nvPr>
            <p:ph type="sldNum" sz="quarter" idx="12"/>
          </p:nvPr>
        </p:nvSpPr>
        <p:spPr/>
        <p:txBody>
          <a:bodyPr/>
          <a:lstStyle/>
          <a:p>
            <a:fld id="{EE1A55DE-D795-7B44-9085-719E51EC44B5}" type="slidenum">
              <a:rPr lang="en-US" smtClean="0"/>
              <a:t>28</a:t>
            </a:fld>
            <a:endParaRPr lang="en-US"/>
          </a:p>
        </p:txBody>
      </p:sp>
      <p:sp>
        <p:nvSpPr>
          <p:cNvPr id="10" name="Rectangle 9">
            <a:extLst>
              <a:ext uri="{FF2B5EF4-FFF2-40B4-BE49-F238E27FC236}">
                <a16:creationId xmlns:a16="http://schemas.microsoft.com/office/drawing/2014/main" id="{C248EB8E-43C1-496B-63CD-085FC25F0E37}"/>
              </a:ext>
            </a:extLst>
          </p:cNvPr>
          <p:cNvSpPr/>
          <p:nvPr/>
        </p:nvSpPr>
        <p:spPr>
          <a:xfrm>
            <a:off x="602166" y="1132813"/>
            <a:ext cx="10798061" cy="1316539"/>
          </a:xfrm>
          <a:prstGeom prst="rect">
            <a:avLst/>
          </a:prstGeom>
          <a:solidFill>
            <a:srgbClr val="FDEB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09EED9B4-9E4E-4877-CF31-EAAA5A84C3FD}"/>
              </a:ext>
            </a:extLst>
          </p:cNvPr>
          <p:cNvSpPr/>
          <p:nvPr/>
        </p:nvSpPr>
        <p:spPr>
          <a:xfrm>
            <a:off x="253352" y="713426"/>
            <a:ext cx="697627" cy="1323439"/>
          </a:xfrm>
          <a:prstGeom prst="rect">
            <a:avLst/>
          </a:prstGeom>
        </p:spPr>
        <p:txBody>
          <a:bodyPr wrap="none">
            <a:spAutoFit/>
          </a:bodyPr>
          <a:lstStyle/>
          <a:p>
            <a:r>
              <a:rPr lang="en-GB" sz="8000" b="1" dirty="0">
                <a:solidFill>
                  <a:srgbClr val="F29330"/>
                </a:solidFill>
              </a:rPr>
              <a:t>“</a:t>
            </a:r>
            <a:endParaRPr lang="en-US" sz="8000" b="1" dirty="0">
              <a:solidFill>
                <a:srgbClr val="F29330"/>
              </a:solidFill>
            </a:endParaRPr>
          </a:p>
        </p:txBody>
      </p:sp>
      <p:sp>
        <p:nvSpPr>
          <p:cNvPr id="12" name="Rectangle 11">
            <a:extLst>
              <a:ext uri="{FF2B5EF4-FFF2-40B4-BE49-F238E27FC236}">
                <a16:creationId xmlns:a16="http://schemas.microsoft.com/office/drawing/2014/main" id="{1CA431BE-6FF2-D01C-21E5-BD535DC3EAF9}"/>
              </a:ext>
            </a:extLst>
          </p:cNvPr>
          <p:cNvSpPr/>
          <p:nvPr/>
        </p:nvSpPr>
        <p:spPr>
          <a:xfrm>
            <a:off x="10946225" y="2053639"/>
            <a:ext cx="697627" cy="1323439"/>
          </a:xfrm>
          <a:prstGeom prst="rect">
            <a:avLst/>
          </a:prstGeom>
        </p:spPr>
        <p:txBody>
          <a:bodyPr wrap="none">
            <a:spAutoFit/>
          </a:bodyPr>
          <a:lstStyle/>
          <a:p>
            <a:r>
              <a:rPr lang="en-GB" sz="8000" b="1" dirty="0">
                <a:solidFill>
                  <a:srgbClr val="F29330"/>
                </a:solidFill>
              </a:rPr>
              <a:t>”</a:t>
            </a:r>
            <a:endParaRPr lang="en-US" sz="8000" b="1" dirty="0">
              <a:solidFill>
                <a:srgbClr val="F29330"/>
              </a:solidFill>
            </a:endParaRPr>
          </a:p>
        </p:txBody>
      </p:sp>
      <p:sp>
        <p:nvSpPr>
          <p:cNvPr id="13" name="Rectangle 12">
            <a:extLst>
              <a:ext uri="{FF2B5EF4-FFF2-40B4-BE49-F238E27FC236}">
                <a16:creationId xmlns:a16="http://schemas.microsoft.com/office/drawing/2014/main" id="{C1093239-A3A1-9709-928B-5D7DFF87FFB4}"/>
              </a:ext>
            </a:extLst>
          </p:cNvPr>
          <p:cNvSpPr/>
          <p:nvPr/>
        </p:nvSpPr>
        <p:spPr>
          <a:xfrm>
            <a:off x="602166" y="3201800"/>
            <a:ext cx="10798061" cy="1861739"/>
          </a:xfrm>
          <a:prstGeom prst="rect">
            <a:avLst/>
          </a:prstGeom>
          <a:solidFill>
            <a:srgbClr val="FDEB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CAFA3A9-E26B-4C7E-EA1A-C6E7E451F13D}"/>
              </a:ext>
            </a:extLst>
          </p:cNvPr>
          <p:cNvSpPr/>
          <p:nvPr/>
        </p:nvSpPr>
        <p:spPr>
          <a:xfrm>
            <a:off x="253352" y="2782413"/>
            <a:ext cx="697627" cy="1323439"/>
          </a:xfrm>
          <a:prstGeom prst="rect">
            <a:avLst/>
          </a:prstGeom>
        </p:spPr>
        <p:txBody>
          <a:bodyPr wrap="none">
            <a:spAutoFit/>
          </a:bodyPr>
          <a:lstStyle/>
          <a:p>
            <a:r>
              <a:rPr lang="en-GB" sz="8000" b="1" dirty="0">
                <a:solidFill>
                  <a:srgbClr val="F29330"/>
                </a:solidFill>
              </a:rPr>
              <a:t>“</a:t>
            </a:r>
            <a:endParaRPr lang="en-US" sz="8000" b="1" dirty="0">
              <a:solidFill>
                <a:srgbClr val="F29330"/>
              </a:solidFill>
            </a:endParaRPr>
          </a:p>
        </p:txBody>
      </p:sp>
      <p:sp>
        <p:nvSpPr>
          <p:cNvPr id="15" name="Rectangle 14">
            <a:extLst>
              <a:ext uri="{FF2B5EF4-FFF2-40B4-BE49-F238E27FC236}">
                <a16:creationId xmlns:a16="http://schemas.microsoft.com/office/drawing/2014/main" id="{9E50C181-E20B-4C63-034C-202AE7C9A4BA}"/>
              </a:ext>
            </a:extLst>
          </p:cNvPr>
          <p:cNvSpPr/>
          <p:nvPr/>
        </p:nvSpPr>
        <p:spPr>
          <a:xfrm>
            <a:off x="10946225" y="4671269"/>
            <a:ext cx="697627" cy="1323439"/>
          </a:xfrm>
          <a:prstGeom prst="rect">
            <a:avLst/>
          </a:prstGeom>
        </p:spPr>
        <p:txBody>
          <a:bodyPr wrap="none">
            <a:spAutoFit/>
          </a:bodyPr>
          <a:lstStyle/>
          <a:p>
            <a:r>
              <a:rPr lang="en-GB" sz="8000" b="1" dirty="0">
                <a:solidFill>
                  <a:srgbClr val="F29330"/>
                </a:solidFill>
              </a:rPr>
              <a:t>”</a:t>
            </a:r>
            <a:endParaRPr lang="en-US" sz="8000" b="1" dirty="0">
              <a:solidFill>
                <a:srgbClr val="F29330"/>
              </a:solidFill>
            </a:endParaRPr>
          </a:p>
        </p:txBody>
      </p:sp>
      <p:sp>
        <p:nvSpPr>
          <p:cNvPr id="17" name="TextBox 16">
            <a:extLst>
              <a:ext uri="{FF2B5EF4-FFF2-40B4-BE49-F238E27FC236}">
                <a16:creationId xmlns:a16="http://schemas.microsoft.com/office/drawing/2014/main" id="{CCA450AD-FF6A-CF4E-1028-A43FEF2955D6}"/>
              </a:ext>
            </a:extLst>
          </p:cNvPr>
          <p:cNvSpPr txBox="1"/>
          <p:nvPr/>
        </p:nvSpPr>
        <p:spPr>
          <a:xfrm>
            <a:off x="950979" y="691596"/>
            <a:ext cx="10329796" cy="338554"/>
          </a:xfrm>
          <a:prstGeom prst="rect">
            <a:avLst/>
          </a:prstGeom>
          <a:noFill/>
        </p:spPr>
        <p:txBody>
          <a:bodyPr wrap="square">
            <a:spAutoFit/>
          </a:bodyPr>
          <a:lstStyle/>
          <a:p>
            <a:r>
              <a:rPr lang="en-GB" sz="1600" b="1" u="none" strike="noStrike" dirty="0">
                <a:solidFill>
                  <a:srgbClr val="193E72"/>
                </a:solidFill>
                <a:effectLst/>
                <a:latin typeface="Arial" panose="020B0604020202020204" pitchFamily="34" charset="0"/>
              </a:rPr>
              <a:t>The challenge is to merge different outlooks across the criminal justice and public health sectors:</a:t>
            </a:r>
            <a:endParaRPr lang="en-US" sz="1600" b="1" dirty="0">
              <a:solidFill>
                <a:srgbClr val="193E72"/>
              </a:solidFill>
            </a:endParaRPr>
          </a:p>
        </p:txBody>
      </p:sp>
      <p:sp>
        <p:nvSpPr>
          <p:cNvPr id="19" name="TextBox 18">
            <a:extLst>
              <a:ext uri="{FF2B5EF4-FFF2-40B4-BE49-F238E27FC236}">
                <a16:creationId xmlns:a16="http://schemas.microsoft.com/office/drawing/2014/main" id="{56638D8B-737F-0120-0AA4-AB998A577C0A}"/>
              </a:ext>
            </a:extLst>
          </p:cNvPr>
          <p:cNvSpPr txBox="1"/>
          <p:nvPr/>
        </p:nvSpPr>
        <p:spPr>
          <a:xfrm>
            <a:off x="950979" y="1125914"/>
            <a:ext cx="10065712" cy="1815882"/>
          </a:xfrm>
          <a:prstGeom prst="rect">
            <a:avLst/>
          </a:prstGeom>
          <a:noFill/>
        </p:spPr>
        <p:txBody>
          <a:bodyPr wrap="square">
            <a:spAutoFit/>
          </a:bodyPr>
          <a:lstStyle/>
          <a:p>
            <a:pPr algn="just" rtl="0">
              <a:spcBef>
                <a:spcPts val="1000"/>
              </a:spcBef>
              <a:spcAft>
                <a:spcPts val="0"/>
              </a:spcAft>
            </a:pPr>
            <a:r>
              <a:rPr lang="en-GB" sz="1600" b="0" i="1" u="none" strike="noStrike" dirty="0">
                <a:solidFill>
                  <a:srgbClr val="193E72"/>
                </a:solidFill>
                <a:effectLst/>
              </a:rPr>
              <a:t>Some of the criminal justice sector say, ‘These people are committing crime. We need to arrest them’ …. Looking at it from a public health perspective, there’s a reason why these people are misusing substances: we need to help them and engage with them and bring them into treatment. Arresting people multiple times isn’t going to change behaviour … We are on two different train tracks and it’s how we can sort of merge   a little bit around the fundamentals around those who commit crime, who misuse substances as well</a:t>
            </a:r>
            <a:endParaRPr lang="en-GB" sz="1600" b="0" i="1" dirty="0">
              <a:solidFill>
                <a:srgbClr val="193E72"/>
              </a:solidFill>
              <a:effectLst/>
            </a:endParaRPr>
          </a:p>
          <a:p>
            <a:br>
              <a:rPr lang="en-GB" sz="1600" i="1" dirty="0">
                <a:solidFill>
                  <a:srgbClr val="193E72"/>
                </a:solidFill>
              </a:rPr>
            </a:br>
            <a:endParaRPr lang="en-US" sz="1600" i="1" dirty="0">
              <a:solidFill>
                <a:srgbClr val="193E72"/>
              </a:solidFill>
            </a:endParaRPr>
          </a:p>
        </p:txBody>
      </p:sp>
      <p:sp>
        <p:nvSpPr>
          <p:cNvPr id="21" name="TextBox 20">
            <a:extLst>
              <a:ext uri="{FF2B5EF4-FFF2-40B4-BE49-F238E27FC236}">
                <a16:creationId xmlns:a16="http://schemas.microsoft.com/office/drawing/2014/main" id="{C29C8F1D-D736-28FD-D717-24BBA0705757}"/>
              </a:ext>
            </a:extLst>
          </p:cNvPr>
          <p:cNvSpPr txBox="1"/>
          <p:nvPr/>
        </p:nvSpPr>
        <p:spPr>
          <a:xfrm>
            <a:off x="947738" y="2773547"/>
            <a:ext cx="8635174" cy="995144"/>
          </a:xfrm>
          <a:prstGeom prst="rect">
            <a:avLst/>
          </a:prstGeom>
          <a:noFill/>
        </p:spPr>
        <p:txBody>
          <a:bodyPr wrap="square">
            <a:spAutoFit/>
          </a:bodyPr>
          <a:lstStyle/>
          <a:p>
            <a:pPr rtl="0">
              <a:spcBef>
                <a:spcPts val="1000"/>
              </a:spcBef>
              <a:spcAft>
                <a:spcPts val="800"/>
              </a:spcAft>
            </a:pPr>
            <a:r>
              <a:rPr lang="en-GB" sz="1600" b="1" u="none" strike="noStrike" dirty="0">
                <a:solidFill>
                  <a:srgbClr val="193E72"/>
                </a:solidFill>
                <a:effectLst/>
              </a:rPr>
              <a:t>A police person describes why their view has changed overtime:</a:t>
            </a:r>
            <a:endParaRPr lang="en-GB" sz="1600" b="1" dirty="0">
              <a:solidFill>
                <a:srgbClr val="193E72"/>
              </a:solidFill>
              <a:effectLst/>
            </a:endParaRPr>
          </a:p>
          <a:p>
            <a:br>
              <a:rPr lang="en-GB" dirty="0"/>
            </a:br>
            <a:endParaRPr lang="en-US" dirty="0"/>
          </a:p>
        </p:txBody>
      </p:sp>
      <p:sp>
        <p:nvSpPr>
          <p:cNvPr id="23" name="TextBox 22">
            <a:extLst>
              <a:ext uri="{FF2B5EF4-FFF2-40B4-BE49-F238E27FC236}">
                <a16:creationId xmlns:a16="http://schemas.microsoft.com/office/drawing/2014/main" id="{C3CB61E8-0318-1D9B-4A21-351A1F5C832D}"/>
              </a:ext>
            </a:extLst>
          </p:cNvPr>
          <p:cNvSpPr txBox="1"/>
          <p:nvPr/>
        </p:nvSpPr>
        <p:spPr>
          <a:xfrm>
            <a:off x="715505" y="3200887"/>
            <a:ext cx="10230720" cy="2410916"/>
          </a:xfrm>
          <a:prstGeom prst="rect">
            <a:avLst/>
          </a:prstGeom>
          <a:noFill/>
        </p:spPr>
        <p:txBody>
          <a:bodyPr wrap="square">
            <a:spAutoFit/>
          </a:bodyPr>
          <a:lstStyle/>
          <a:p>
            <a:pPr marL="228600" rtl="0">
              <a:spcBef>
                <a:spcPts val="1000"/>
              </a:spcBef>
              <a:spcAft>
                <a:spcPts val="800"/>
              </a:spcAft>
            </a:pPr>
            <a:r>
              <a:rPr lang="en-GB" sz="1600" b="0" i="1" u="none" strike="noStrike" dirty="0">
                <a:solidFill>
                  <a:srgbClr val="193E72"/>
                </a:solidFill>
                <a:effectLst/>
              </a:rPr>
              <a:t>As a young police officer there’s nothing more satisfying than when a perceived baddie, someone who’s causing chaos and carnage in the city centre [is arrested]: you arrest them, you detain them, you take them into custody, you interview them for whatever relevant offence, they are processed, they’re charged, they’re either remanded or they go to prison. And you’re thinking: ‘I’ve done a good job there: that’s what my job is about’. And that is part of a police officer’s role, but then when you see that same person bounce out of prison in very short order … and then it happens a third and a fourth time, clearly there is something going wrong if they are just repeating those offences time and time again</a:t>
            </a:r>
            <a:endParaRPr lang="en-GB" sz="1600" b="0" dirty="0">
              <a:solidFill>
                <a:srgbClr val="193E72"/>
              </a:solidFill>
              <a:effectLst/>
            </a:endParaRPr>
          </a:p>
          <a:p>
            <a:br>
              <a:rPr lang="en-GB" sz="1600" dirty="0">
                <a:solidFill>
                  <a:srgbClr val="193E72"/>
                </a:solidFill>
              </a:rPr>
            </a:br>
            <a:endParaRPr lang="en-US" sz="1600" dirty="0">
              <a:solidFill>
                <a:srgbClr val="193E72"/>
              </a:solidFill>
            </a:endParaRPr>
          </a:p>
        </p:txBody>
      </p:sp>
    </p:spTree>
    <p:extLst>
      <p:ext uri="{BB962C8B-B14F-4D97-AF65-F5344CB8AC3E}">
        <p14:creationId xmlns:p14="http://schemas.microsoft.com/office/powerpoint/2010/main" val="386046025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DB7D4F-1966-3E67-0257-F2705C3A711C}"/>
              </a:ext>
            </a:extLst>
          </p:cNvPr>
          <p:cNvSpPr>
            <a:spLocks noGrp="1"/>
          </p:cNvSpPr>
          <p:nvPr>
            <p:ph type="title"/>
          </p:nvPr>
        </p:nvSpPr>
        <p:spPr>
          <a:xfrm>
            <a:off x="624647" y="721543"/>
            <a:ext cx="10540209" cy="360126"/>
          </a:xfrm>
        </p:spPr>
        <p:txBody>
          <a:bodyPr>
            <a:normAutofit fontScale="90000"/>
          </a:bodyPr>
          <a:lstStyle/>
          <a:p>
            <a:r>
              <a:rPr lang="en-GB" b="1" dirty="0"/>
              <a:t>Frontline roles and contributions: CGL</a:t>
            </a:r>
          </a:p>
        </p:txBody>
      </p:sp>
      <p:sp>
        <p:nvSpPr>
          <p:cNvPr id="3" name="Content Placeholder 2">
            <a:extLst>
              <a:ext uri="{FF2B5EF4-FFF2-40B4-BE49-F238E27FC236}">
                <a16:creationId xmlns:a16="http://schemas.microsoft.com/office/drawing/2014/main" id="{B2AB94DA-2D00-DA5D-65ED-08FE75302613}"/>
              </a:ext>
            </a:extLst>
          </p:cNvPr>
          <p:cNvSpPr>
            <a:spLocks noGrp="1"/>
          </p:cNvSpPr>
          <p:nvPr>
            <p:ph idx="1"/>
          </p:nvPr>
        </p:nvSpPr>
        <p:spPr>
          <a:xfrm>
            <a:off x="624469" y="1382144"/>
            <a:ext cx="10616316" cy="5134468"/>
          </a:xfrm>
        </p:spPr>
        <p:txBody>
          <a:bodyPr vert="horz" lIns="91440" tIns="45720" rIns="91440" bIns="45720" rtlCol="0" anchor="t">
            <a:normAutofit/>
          </a:bodyPr>
          <a:lstStyle/>
          <a:p>
            <a:pPr marL="227965" indent="-227965">
              <a:lnSpc>
                <a:spcPct val="100000"/>
              </a:lnSpc>
            </a:pPr>
            <a:r>
              <a:rPr lang="en-GB" sz="1600" dirty="0">
                <a:solidFill>
                  <a:srgbClr val="002060"/>
                </a:solidFill>
                <a:ea typeface="Calibri" panose="020F0502020204030204" pitchFamily="34" charset="0"/>
                <a:cs typeface="Calibri"/>
              </a:rPr>
              <a:t>CGL staff were not present in custody during the evaluation so it was not possible to explore what they currently do to support service-users in the environment</a:t>
            </a:r>
          </a:p>
          <a:p>
            <a:pPr marL="227965" indent="-227965">
              <a:lnSpc>
                <a:spcPct val="100000"/>
              </a:lnSpc>
            </a:pPr>
            <a:r>
              <a:rPr lang="en-GB" sz="1600" dirty="0">
                <a:solidFill>
                  <a:srgbClr val="002060"/>
                </a:solidFill>
                <a:ea typeface="Calibri" panose="020F0502020204030204" pitchFamily="34" charset="0"/>
                <a:cs typeface="Calibri"/>
              </a:rPr>
              <a:t>Frontline CGL workers had a nuanced perspective on the key question of whether a substance misuse worker should be embedded within custody:</a:t>
            </a:r>
            <a:endParaRPr lang="en-GB" sz="1600" dirty="0">
              <a:solidFill>
                <a:srgbClr val="002060"/>
              </a:solidFill>
              <a:ea typeface="Calibri" panose="020F0502020204030204" pitchFamily="34" charset="0"/>
              <a:cs typeface="Calibri" panose="020F0502020204030204" pitchFamily="34" charset="0"/>
            </a:endParaRPr>
          </a:p>
          <a:p>
            <a:pPr marL="742950" lvl="1" indent="-285750">
              <a:lnSpc>
                <a:spcPct val="100000"/>
              </a:lnSpc>
              <a:buFont typeface="Courier New" panose="02070309020205020404" pitchFamily="49" charset="0"/>
              <a:buChar char="o"/>
            </a:pPr>
            <a:r>
              <a:rPr lang="en-GB" sz="1600" dirty="0">
                <a:solidFill>
                  <a:srgbClr val="002060"/>
                </a:solidFill>
                <a:ea typeface="Calibri" panose="020F0502020204030204" pitchFamily="34" charset="0"/>
                <a:cs typeface="Calibri"/>
              </a:rPr>
              <a:t>On the one hand, they recognised that time in custody was not always well spent due to low footfall and because many service-users present in custody are already known to the service. Some highlighted challenging workloads and preferred to work more proactively with their existing client base in community settings, with a suggestion that this could achieve greater impact</a:t>
            </a:r>
          </a:p>
          <a:p>
            <a:pPr marL="742950" lvl="1" indent="-285750">
              <a:lnSpc>
                <a:spcPct val="100000"/>
              </a:lnSpc>
              <a:buFont typeface="Courier New" panose="02070309020205020404" pitchFamily="49" charset="0"/>
              <a:buChar char="o"/>
            </a:pPr>
            <a:r>
              <a:rPr lang="en-GB" sz="1600" dirty="0">
                <a:solidFill>
                  <a:srgbClr val="002060"/>
                </a:solidFill>
                <a:ea typeface="Calibri" panose="020F0502020204030204" pitchFamily="34" charset="0"/>
                <a:cs typeface="Calibri"/>
              </a:rPr>
              <a:t>However, they also highlighted the </a:t>
            </a:r>
            <a:r>
              <a:rPr lang="en-GB" sz="1600" dirty="0">
                <a:solidFill>
                  <a:srgbClr val="002060"/>
                </a:solidFill>
                <a:ea typeface="+mn-lt"/>
                <a:cs typeface="+mn-lt"/>
              </a:rPr>
              <a:t>unique advice and support substance misuse workers provide </a:t>
            </a:r>
            <a:r>
              <a:rPr lang="en-GB" sz="1600" dirty="0">
                <a:solidFill>
                  <a:srgbClr val="002060"/>
                </a:solidFill>
                <a:ea typeface="Calibri" panose="020F0502020204030204" pitchFamily="34" charset="0"/>
                <a:cs typeface="Calibri"/>
              </a:rPr>
              <a:t>when needed, and one stated a preference to be there </a:t>
            </a:r>
            <a:r>
              <a:rPr lang="en-GB" sz="1600" i="1" dirty="0">
                <a:solidFill>
                  <a:srgbClr val="002060"/>
                </a:solidFill>
                <a:ea typeface="+mn-lt"/>
                <a:cs typeface="+mn-lt"/>
              </a:rPr>
              <a:t>“ideally five days a week”. </a:t>
            </a:r>
            <a:r>
              <a:rPr lang="en-GB" sz="1600" dirty="0">
                <a:solidFill>
                  <a:srgbClr val="002060"/>
                </a:solidFill>
                <a:ea typeface="+mn-lt"/>
                <a:cs typeface="+mn-lt"/>
              </a:rPr>
              <a:t>Substance misuse workers can engage service-users whose health needs have been missed in initial police assessments by doing informal “cell sweeps”. Being present in custody also creates opportunities to catch up with service-users who are already known to the service</a:t>
            </a:r>
          </a:p>
          <a:p>
            <a:pPr marL="285761" indent="-285750">
              <a:lnSpc>
                <a:spcPct val="100000"/>
              </a:lnSpc>
            </a:pPr>
            <a:r>
              <a:rPr lang="en-GB" sz="1600" dirty="0">
                <a:solidFill>
                  <a:srgbClr val="002060"/>
                </a:solidFill>
                <a:ea typeface="Calibri" panose="020F0502020204030204" pitchFamily="34" charset="0"/>
                <a:cs typeface="Arial"/>
              </a:rPr>
              <a:t>Frontline CGL workers identified barriers impacting on their work, including staff and service pressures, lack of information sharing between agencies, the fast turnover of service-users and excessive paperwork</a:t>
            </a:r>
            <a:endParaRPr lang="en-GB" sz="1800" dirty="0">
              <a:solidFill>
                <a:srgbClr val="002060"/>
              </a:solidFill>
              <a:latin typeface="Arial" panose="020B0604020202020204" pitchFamily="34" charset="0"/>
              <a:ea typeface="Calibri" panose="020F0502020204030204" pitchFamily="34" charset="0"/>
              <a:cs typeface="Arial"/>
            </a:endParaRPr>
          </a:p>
          <a:p>
            <a:pPr marL="227965" indent="-227965"/>
            <a:endParaRPr lang="en-GB" sz="1800" dirty="0">
              <a:latin typeface="Arial" panose="020B0604020202020204" pitchFamily="34" charset="0"/>
              <a:ea typeface="Calibri" panose="020F0502020204030204" pitchFamily="34" charset="0"/>
              <a:cs typeface="Arial"/>
            </a:endParaRPr>
          </a:p>
        </p:txBody>
      </p:sp>
      <p:sp>
        <p:nvSpPr>
          <p:cNvPr id="4" name="Slide Number Placeholder 3">
            <a:extLst>
              <a:ext uri="{FF2B5EF4-FFF2-40B4-BE49-F238E27FC236}">
                <a16:creationId xmlns:a16="http://schemas.microsoft.com/office/drawing/2014/main" id="{6F9873FC-3D6F-9266-95CD-4B085CBA81F7}"/>
              </a:ext>
            </a:extLst>
          </p:cNvPr>
          <p:cNvSpPr>
            <a:spLocks noGrp="1"/>
          </p:cNvSpPr>
          <p:nvPr>
            <p:ph type="sldNum" sz="quarter" idx="12"/>
          </p:nvPr>
        </p:nvSpPr>
        <p:spPr/>
        <p:txBody>
          <a:bodyPr/>
          <a:lstStyle/>
          <a:p>
            <a:fld id="{EE1A55DE-D795-7B44-9085-719E51EC44B5}" type="slidenum">
              <a:rPr lang="en-US" smtClean="0"/>
              <a:t>29</a:t>
            </a:fld>
            <a:endParaRPr lang="en-US" dirty="0"/>
          </a:p>
        </p:txBody>
      </p:sp>
    </p:spTree>
    <p:extLst>
      <p:ext uri="{BB962C8B-B14F-4D97-AF65-F5344CB8AC3E}">
        <p14:creationId xmlns:p14="http://schemas.microsoft.com/office/powerpoint/2010/main" val="2488084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C007B6-3983-4D52-A3DB-8E557EDE92BE}"/>
              </a:ext>
            </a:extLst>
          </p:cNvPr>
          <p:cNvSpPr>
            <a:spLocks noGrp="1"/>
          </p:cNvSpPr>
          <p:nvPr>
            <p:ph type="title"/>
          </p:nvPr>
        </p:nvSpPr>
        <p:spPr>
          <a:xfrm>
            <a:off x="624468" y="657226"/>
            <a:ext cx="10755966" cy="375666"/>
          </a:xfrm>
        </p:spPr>
        <p:txBody>
          <a:bodyPr>
            <a:normAutofit fontScale="90000"/>
          </a:bodyPr>
          <a:lstStyle/>
          <a:p>
            <a:r>
              <a:rPr lang="en-GB" b="1" dirty="0"/>
              <a:t>Approvals &amp; Declarations</a:t>
            </a:r>
          </a:p>
        </p:txBody>
      </p:sp>
      <p:sp>
        <p:nvSpPr>
          <p:cNvPr id="3" name="Content Placeholder 2">
            <a:extLst>
              <a:ext uri="{FF2B5EF4-FFF2-40B4-BE49-F238E27FC236}">
                <a16:creationId xmlns:a16="http://schemas.microsoft.com/office/drawing/2014/main" id="{B19B2894-C5C7-4243-9409-57585E15E384}"/>
              </a:ext>
            </a:extLst>
          </p:cNvPr>
          <p:cNvSpPr>
            <a:spLocks noGrp="1"/>
          </p:cNvSpPr>
          <p:nvPr>
            <p:ph idx="1"/>
          </p:nvPr>
        </p:nvSpPr>
        <p:spPr>
          <a:xfrm>
            <a:off x="624468" y="1376363"/>
            <a:ext cx="10656307" cy="4141835"/>
          </a:xfrm>
        </p:spPr>
        <p:txBody>
          <a:bodyPr vert="horz" lIns="91440" tIns="45720" rIns="91440" bIns="45720" rtlCol="0" anchor="t">
            <a:normAutofit/>
          </a:bodyPr>
          <a:lstStyle/>
          <a:p>
            <a:pPr marL="227965" indent="-227965">
              <a:lnSpc>
                <a:spcPct val="100000"/>
              </a:lnSpc>
            </a:pPr>
            <a:r>
              <a:rPr lang="en-GB" sz="1600" dirty="0">
                <a:effectLst/>
                <a:ea typeface="Calibri" panose="020F0502020204030204" pitchFamily="34" charset="0"/>
              </a:rPr>
              <a:t>Ethical approval was secured from the School of Health and Social Care Ethics Panel at London South Bank University (ETH2122-0131and </a:t>
            </a:r>
            <a:r>
              <a:rPr lang="en-GB" sz="1600" dirty="0">
                <a:effectLst/>
                <a:ea typeface="Calibri" panose="020F0502020204030204" pitchFamily="34" charset="0"/>
                <a:cs typeface="Calibri"/>
              </a:rPr>
              <a:t>ETH2122-0176). Centre ID: </a:t>
            </a:r>
            <a:r>
              <a:rPr lang="en-GB" sz="1600" b="0" i="0" dirty="0">
                <a:effectLst/>
              </a:rPr>
              <a:t>NIHR131568; Award ID; </a:t>
            </a:r>
            <a:r>
              <a:rPr lang="en-GB" sz="1600" b="0" i="0" u="none" strike="noStrike" dirty="0">
                <a:effectLst/>
              </a:rPr>
              <a:t>NIHR135411.</a:t>
            </a:r>
            <a:endParaRPr lang="en-GB" sz="1600" dirty="0">
              <a:cs typeface="Arial"/>
            </a:endParaRPr>
          </a:p>
          <a:p>
            <a:pPr marL="227965" indent="-227965">
              <a:lnSpc>
                <a:spcPct val="100000"/>
              </a:lnSpc>
            </a:pPr>
            <a:r>
              <a:rPr lang="en-GB" sz="1600" dirty="0">
                <a:effectLst/>
                <a:ea typeface="Calibri" panose="020F0502020204030204" pitchFamily="34" charset="0"/>
                <a:cs typeface="Calibri"/>
              </a:rPr>
              <a:t>The authors declare that they do not have any commercial or financial relationships that may result in a conflict of interest.</a:t>
            </a:r>
            <a:r>
              <a:rPr lang="en-GB" sz="1600" dirty="0">
                <a:ea typeface="Calibri" panose="020F0502020204030204" pitchFamily="34" charset="0"/>
                <a:cs typeface="Calibri"/>
              </a:rPr>
              <a:t> </a:t>
            </a:r>
            <a:endParaRPr lang="en-GB" sz="1600" dirty="0">
              <a:ea typeface="Calibri" panose="020F0502020204030204" pitchFamily="34" charset="0"/>
              <a:cs typeface="Calibri" panose="020F0502020204030204" pitchFamily="34" charset="0"/>
            </a:endParaRPr>
          </a:p>
          <a:p>
            <a:pPr marL="227965" indent="-227965">
              <a:lnSpc>
                <a:spcPct val="100000"/>
              </a:lnSpc>
            </a:pPr>
            <a:r>
              <a:rPr lang="en-GB" sz="1600" dirty="0">
                <a:effectLst/>
                <a:ea typeface="Calibri" panose="020F0502020204030204" pitchFamily="34" charset="0"/>
                <a:cs typeface="Calibri"/>
              </a:rPr>
              <a:t>The views expressed represent those of the authors and not necessarily those of affiliated organisations.</a:t>
            </a:r>
          </a:p>
          <a:p>
            <a:pPr marL="227965" indent="-227965"/>
            <a:endParaRPr lang="en-GB" sz="1600" dirty="0">
              <a:solidFill>
                <a:srgbClr val="002060"/>
              </a:solidFill>
              <a:effectLst/>
              <a:ea typeface="Calibri" panose="020F0502020204030204" pitchFamily="34" charset="0"/>
              <a:cs typeface="Times New Roman" panose="02020603050405020304" pitchFamily="18" charset="0"/>
            </a:endParaRPr>
          </a:p>
          <a:p>
            <a:pPr marL="227965" indent="-227965"/>
            <a:endParaRPr lang="en-GB" sz="1600" dirty="0">
              <a:cs typeface="Arial"/>
            </a:endParaRPr>
          </a:p>
        </p:txBody>
      </p:sp>
      <p:sp>
        <p:nvSpPr>
          <p:cNvPr id="4" name="Slide Number Placeholder 3">
            <a:extLst>
              <a:ext uri="{FF2B5EF4-FFF2-40B4-BE49-F238E27FC236}">
                <a16:creationId xmlns:a16="http://schemas.microsoft.com/office/drawing/2014/main" id="{3CE61269-0491-60CE-C72C-D07E7B4A8008}"/>
              </a:ext>
            </a:extLst>
          </p:cNvPr>
          <p:cNvSpPr>
            <a:spLocks noGrp="1"/>
          </p:cNvSpPr>
          <p:nvPr>
            <p:ph type="sldNum" sz="quarter" idx="12"/>
          </p:nvPr>
        </p:nvSpPr>
        <p:spPr/>
        <p:txBody>
          <a:bodyPr/>
          <a:lstStyle/>
          <a:p>
            <a:fld id="{EE1A55DE-D795-7B44-9085-719E51EC44B5}" type="slidenum">
              <a:rPr lang="en-US" smtClean="0"/>
              <a:t>3</a:t>
            </a:fld>
            <a:endParaRPr lang="en-US"/>
          </a:p>
        </p:txBody>
      </p:sp>
      <p:sp>
        <p:nvSpPr>
          <p:cNvPr id="5" name="Rectangle 4">
            <a:extLst>
              <a:ext uri="{FF2B5EF4-FFF2-40B4-BE49-F238E27FC236}">
                <a16:creationId xmlns:a16="http://schemas.microsoft.com/office/drawing/2014/main" id="{1FF4864E-455B-621B-9A19-F4C518ADA0CA}"/>
              </a:ext>
            </a:extLst>
          </p:cNvPr>
          <p:cNvSpPr/>
          <p:nvPr/>
        </p:nvSpPr>
        <p:spPr>
          <a:xfrm>
            <a:off x="6947731" y="5401096"/>
            <a:ext cx="4513404" cy="375665"/>
          </a:xfrm>
          <a:prstGeom prst="rect">
            <a:avLst/>
          </a:prstGeom>
          <a:solidFill>
            <a:srgbClr val="E0EE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1">
            <a:extLst>
              <a:ext uri="{FF2B5EF4-FFF2-40B4-BE49-F238E27FC236}">
                <a16:creationId xmlns:a16="http://schemas.microsoft.com/office/drawing/2014/main" id="{00779087-29EF-62EC-140A-3A537890EA17}"/>
              </a:ext>
            </a:extLst>
          </p:cNvPr>
          <p:cNvSpPr txBox="1"/>
          <p:nvPr/>
        </p:nvSpPr>
        <p:spPr>
          <a:xfrm>
            <a:off x="7355711" y="5450428"/>
            <a:ext cx="3697443" cy="276999"/>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dirty="0">
                <a:solidFill>
                  <a:srgbClr val="193E72"/>
                </a:solidFill>
              </a:rPr>
              <a:t>https://fundingawards.nihr.ac.uk/award/NIHR135411</a:t>
            </a:r>
            <a:endParaRPr lang="en-US" sz="1200" dirty="0">
              <a:solidFill>
                <a:srgbClr val="193E72"/>
              </a:solidFill>
              <a:ea typeface="+mn-lt"/>
              <a:cs typeface="+mn-lt"/>
            </a:endParaRPr>
          </a:p>
        </p:txBody>
      </p:sp>
    </p:spTree>
    <p:extLst>
      <p:ext uri="{BB962C8B-B14F-4D97-AF65-F5344CB8AC3E}">
        <p14:creationId xmlns:p14="http://schemas.microsoft.com/office/powerpoint/2010/main" val="344149220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99DD144-1BF0-0FF5-65A3-518E9A9E46F0}"/>
              </a:ext>
            </a:extLst>
          </p:cNvPr>
          <p:cNvSpPr>
            <a:spLocks noGrp="1"/>
          </p:cNvSpPr>
          <p:nvPr>
            <p:ph type="sldNum" sz="quarter" idx="12"/>
          </p:nvPr>
        </p:nvSpPr>
        <p:spPr/>
        <p:txBody>
          <a:bodyPr/>
          <a:lstStyle/>
          <a:p>
            <a:fld id="{EE1A55DE-D795-7B44-9085-719E51EC44B5}" type="slidenum">
              <a:rPr lang="en-US" smtClean="0"/>
              <a:t>30</a:t>
            </a:fld>
            <a:endParaRPr lang="en-US"/>
          </a:p>
        </p:txBody>
      </p:sp>
      <p:sp>
        <p:nvSpPr>
          <p:cNvPr id="12" name="Rectangle 11">
            <a:extLst>
              <a:ext uri="{FF2B5EF4-FFF2-40B4-BE49-F238E27FC236}">
                <a16:creationId xmlns:a16="http://schemas.microsoft.com/office/drawing/2014/main" id="{D58A61C4-C333-E67A-1992-1770D94CE850}"/>
              </a:ext>
            </a:extLst>
          </p:cNvPr>
          <p:cNvSpPr/>
          <p:nvPr/>
        </p:nvSpPr>
        <p:spPr>
          <a:xfrm>
            <a:off x="1179228" y="4034664"/>
            <a:ext cx="184731" cy="2554545"/>
          </a:xfrm>
          <a:prstGeom prst="rect">
            <a:avLst/>
          </a:prstGeom>
        </p:spPr>
        <p:txBody>
          <a:bodyPr wrap="none">
            <a:spAutoFit/>
          </a:bodyPr>
          <a:lstStyle/>
          <a:p>
            <a:endParaRPr lang="en-GB" sz="8000" b="1" dirty="0">
              <a:solidFill>
                <a:srgbClr val="F29330"/>
              </a:solidFill>
            </a:endParaRPr>
          </a:p>
          <a:p>
            <a:endParaRPr lang="en-US" sz="8000" b="1" dirty="0">
              <a:solidFill>
                <a:srgbClr val="F29330"/>
              </a:solidFill>
            </a:endParaRPr>
          </a:p>
        </p:txBody>
      </p:sp>
      <p:sp>
        <p:nvSpPr>
          <p:cNvPr id="15" name="Rectangle 14">
            <a:extLst>
              <a:ext uri="{FF2B5EF4-FFF2-40B4-BE49-F238E27FC236}">
                <a16:creationId xmlns:a16="http://schemas.microsoft.com/office/drawing/2014/main" id="{0FD709B5-A9F5-EB3D-D295-ED2D7F4CC0C1}"/>
              </a:ext>
            </a:extLst>
          </p:cNvPr>
          <p:cNvSpPr/>
          <p:nvPr/>
        </p:nvSpPr>
        <p:spPr>
          <a:xfrm>
            <a:off x="602166" y="1142207"/>
            <a:ext cx="10798061" cy="1117541"/>
          </a:xfrm>
          <a:prstGeom prst="rect">
            <a:avLst/>
          </a:prstGeom>
          <a:solidFill>
            <a:srgbClr val="FDEB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50D21E7-B9B8-2F80-1EBE-BD9D51D4A978}"/>
              </a:ext>
            </a:extLst>
          </p:cNvPr>
          <p:cNvSpPr/>
          <p:nvPr/>
        </p:nvSpPr>
        <p:spPr>
          <a:xfrm>
            <a:off x="253352" y="722820"/>
            <a:ext cx="697627" cy="1323439"/>
          </a:xfrm>
          <a:prstGeom prst="rect">
            <a:avLst/>
          </a:prstGeom>
        </p:spPr>
        <p:txBody>
          <a:bodyPr wrap="none">
            <a:spAutoFit/>
          </a:bodyPr>
          <a:lstStyle/>
          <a:p>
            <a:r>
              <a:rPr lang="en-GB" sz="8000" b="1" dirty="0">
                <a:solidFill>
                  <a:srgbClr val="F29330"/>
                </a:solidFill>
              </a:rPr>
              <a:t>“</a:t>
            </a:r>
            <a:endParaRPr lang="en-US" sz="8000" b="1" dirty="0">
              <a:solidFill>
                <a:srgbClr val="F29330"/>
              </a:solidFill>
            </a:endParaRPr>
          </a:p>
        </p:txBody>
      </p:sp>
      <p:sp>
        <p:nvSpPr>
          <p:cNvPr id="17" name="Rectangle 16">
            <a:extLst>
              <a:ext uri="{FF2B5EF4-FFF2-40B4-BE49-F238E27FC236}">
                <a16:creationId xmlns:a16="http://schemas.microsoft.com/office/drawing/2014/main" id="{83C00528-2364-2789-AFF7-9558979C76D5}"/>
              </a:ext>
            </a:extLst>
          </p:cNvPr>
          <p:cNvSpPr/>
          <p:nvPr/>
        </p:nvSpPr>
        <p:spPr>
          <a:xfrm>
            <a:off x="10946225" y="1850895"/>
            <a:ext cx="697627" cy="1323439"/>
          </a:xfrm>
          <a:prstGeom prst="rect">
            <a:avLst/>
          </a:prstGeom>
        </p:spPr>
        <p:txBody>
          <a:bodyPr wrap="none">
            <a:spAutoFit/>
          </a:bodyPr>
          <a:lstStyle/>
          <a:p>
            <a:r>
              <a:rPr lang="en-GB" sz="8000" b="1" dirty="0">
                <a:solidFill>
                  <a:srgbClr val="F29330"/>
                </a:solidFill>
              </a:rPr>
              <a:t>”</a:t>
            </a:r>
            <a:endParaRPr lang="en-US" sz="8000" b="1" dirty="0">
              <a:solidFill>
                <a:srgbClr val="F29330"/>
              </a:solidFill>
            </a:endParaRPr>
          </a:p>
        </p:txBody>
      </p:sp>
      <p:sp>
        <p:nvSpPr>
          <p:cNvPr id="18" name="Rectangle 17">
            <a:extLst>
              <a:ext uri="{FF2B5EF4-FFF2-40B4-BE49-F238E27FC236}">
                <a16:creationId xmlns:a16="http://schemas.microsoft.com/office/drawing/2014/main" id="{D6ACC236-46E0-820A-CF46-9E1399FBC2D4}"/>
              </a:ext>
            </a:extLst>
          </p:cNvPr>
          <p:cNvSpPr/>
          <p:nvPr/>
        </p:nvSpPr>
        <p:spPr>
          <a:xfrm>
            <a:off x="602166" y="2584042"/>
            <a:ext cx="10798061" cy="622880"/>
          </a:xfrm>
          <a:prstGeom prst="rect">
            <a:avLst/>
          </a:prstGeom>
          <a:solidFill>
            <a:srgbClr val="FDEB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ectangle 18">
            <a:extLst>
              <a:ext uri="{FF2B5EF4-FFF2-40B4-BE49-F238E27FC236}">
                <a16:creationId xmlns:a16="http://schemas.microsoft.com/office/drawing/2014/main" id="{CA3481ED-11A6-0CE7-4FB4-D7479EB6C898}"/>
              </a:ext>
            </a:extLst>
          </p:cNvPr>
          <p:cNvSpPr/>
          <p:nvPr/>
        </p:nvSpPr>
        <p:spPr>
          <a:xfrm>
            <a:off x="253352" y="2164654"/>
            <a:ext cx="697627" cy="1323439"/>
          </a:xfrm>
          <a:prstGeom prst="rect">
            <a:avLst/>
          </a:prstGeom>
        </p:spPr>
        <p:txBody>
          <a:bodyPr wrap="none">
            <a:spAutoFit/>
          </a:bodyPr>
          <a:lstStyle/>
          <a:p>
            <a:r>
              <a:rPr lang="en-GB" sz="8000" b="1" dirty="0">
                <a:solidFill>
                  <a:srgbClr val="F29330"/>
                </a:solidFill>
              </a:rPr>
              <a:t>“</a:t>
            </a:r>
            <a:endParaRPr lang="en-US" sz="8000" b="1" dirty="0">
              <a:solidFill>
                <a:srgbClr val="F29330"/>
              </a:solidFill>
            </a:endParaRPr>
          </a:p>
        </p:txBody>
      </p:sp>
      <p:sp>
        <p:nvSpPr>
          <p:cNvPr id="20" name="Rectangle 19">
            <a:extLst>
              <a:ext uri="{FF2B5EF4-FFF2-40B4-BE49-F238E27FC236}">
                <a16:creationId xmlns:a16="http://schemas.microsoft.com/office/drawing/2014/main" id="{7BD519DC-4066-AE55-EAAA-507283B39ED6}"/>
              </a:ext>
            </a:extLst>
          </p:cNvPr>
          <p:cNvSpPr/>
          <p:nvPr/>
        </p:nvSpPr>
        <p:spPr>
          <a:xfrm>
            <a:off x="10946225" y="2809927"/>
            <a:ext cx="697627" cy="1323439"/>
          </a:xfrm>
          <a:prstGeom prst="rect">
            <a:avLst/>
          </a:prstGeom>
        </p:spPr>
        <p:txBody>
          <a:bodyPr wrap="none">
            <a:spAutoFit/>
          </a:bodyPr>
          <a:lstStyle/>
          <a:p>
            <a:r>
              <a:rPr lang="en-GB" sz="8000" b="1" dirty="0">
                <a:solidFill>
                  <a:srgbClr val="F29330"/>
                </a:solidFill>
              </a:rPr>
              <a:t>”</a:t>
            </a:r>
            <a:endParaRPr lang="en-US" sz="8000" b="1" dirty="0">
              <a:solidFill>
                <a:srgbClr val="F29330"/>
              </a:solidFill>
            </a:endParaRPr>
          </a:p>
        </p:txBody>
      </p:sp>
      <p:sp>
        <p:nvSpPr>
          <p:cNvPr id="24" name="Rectangle 23">
            <a:extLst>
              <a:ext uri="{FF2B5EF4-FFF2-40B4-BE49-F238E27FC236}">
                <a16:creationId xmlns:a16="http://schemas.microsoft.com/office/drawing/2014/main" id="{5F0198BE-E15F-CB0B-C473-BEFB53C19F50}"/>
              </a:ext>
            </a:extLst>
          </p:cNvPr>
          <p:cNvSpPr/>
          <p:nvPr/>
        </p:nvSpPr>
        <p:spPr>
          <a:xfrm>
            <a:off x="602166" y="4168827"/>
            <a:ext cx="10798061" cy="1323438"/>
          </a:xfrm>
          <a:prstGeom prst="rect">
            <a:avLst/>
          </a:prstGeom>
          <a:solidFill>
            <a:srgbClr val="FDEB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4E0451F9-6C6F-BD9A-12D5-635FABFB6F1E}"/>
              </a:ext>
            </a:extLst>
          </p:cNvPr>
          <p:cNvSpPr/>
          <p:nvPr/>
        </p:nvSpPr>
        <p:spPr>
          <a:xfrm>
            <a:off x="253352" y="3749439"/>
            <a:ext cx="697627" cy="1323439"/>
          </a:xfrm>
          <a:prstGeom prst="rect">
            <a:avLst/>
          </a:prstGeom>
        </p:spPr>
        <p:txBody>
          <a:bodyPr wrap="none">
            <a:spAutoFit/>
          </a:bodyPr>
          <a:lstStyle/>
          <a:p>
            <a:r>
              <a:rPr lang="en-GB" sz="8000" b="1" dirty="0">
                <a:solidFill>
                  <a:srgbClr val="F29330"/>
                </a:solidFill>
              </a:rPr>
              <a:t>“</a:t>
            </a:r>
            <a:endParaRPr lang="en-US" sz="8000" b="1" dirty="0">
              <a:solidFill>
                <a:srgbClr val="F29330"/>
              </a:solidFill>
            </a:endParaRPr>
          </a:p>
        </p:txBody>
      </p:sp>
      <p:sp>
        <p:nvSpPr>
          <p:cNvPr id="26" name="Rectangle 25">
            <a:extLst>
              <a:ext uri="{FF2B5EF4-FFF2-40B4-BE49-F238E27FC236}">
                <a16:creationId xmlns:a16="http://schemas.microsoft.com/office/drawing/2014/main" id="{08596D3C-BDD9-78C4-FD08-96835168E7F9}"/>
              </a:ext>
            </a:extLst>
          </p:cNvPr>
          <p:cNvSpPr/>
          <p:nvPr/>
        </p:nvSpPr>
        <p:spPr>
          <a:xfrm>
            <a:off x="10946225" y="5104284"/>
            <a:ext cx="697627" cy="1323439"/>
          </a:xfrm>
          <a:prstGeom prst="rect">
            <a:avLst/>
          </a:prstGeom>
        </p:spPr>
        <p:txBody>
          <a:bodyPr wrap="none">
            <a:spAutoFit/>
          </a:bodyPr>
          <a:lstStyle/>
          <a:p>
            <a:r>
              <a:rPr lang="en-GB" sz="8000" b="1" dirty="0">
                <a:solidFill>
                  <a:srgbClr val="F29330"/>
                </a:solidFill>
              </a:rPr>
              <a:t>”</a:t>
            </a:r>
            <a:endParaRPr lang="en-US" sz="8000" b="1" dirty="0">
              <a:solidFill>
                <a:srgbClr val="F29330"/>
              </a:solidFill>
            </a:endParaRPr>
          </a:p>
        </p:txBody>
      </p:sp>
      <p:sp>
        <p:nvSpPr>
          <p:cNvPr id="28" name="TextBox 27">
            <a:extLst>
              <a:ext uri="{FF2B5EF4-FFF2-40B4-BE49-F238E27FC236}">
                <a16:creationId xmlns:a16="http://schemas.microsoft.com/office/drawing/2014/main" id="{4D66C4F1-8950-38C6-AF35-4F51E490F19B}"/>
              </a:ext>
            </a:extLst>
          </p:cNvPr>
          <p:cNvSpPr txBox="1"/>
          <p:nvPr/>
        </p:nvSpPr>
        <p:spPr>
          <a:xfrm>
            <a:off x="947738" y="693887"/>
            <a:ext cx="8171075" cy="338554"/>
          </a:xfrm>
          <a:prstGeom prst="rect">
            <a:avLst/>
          </a:prstGeom>
          <a:noFill/>
        </p:spPr>
        <p:txBody>
          <a:bodyPr wrap="square">
            <a:spAutoFit/>
          </a:bodyPr>
          <a:lstStyle/>
          <a:p>
            <a:r>
              <a:rPr lang="en-GB" sz="1600" b="1" i="0" u="none" strike="noStrike" dirty="0">
                <a:solidFill>
                  <a:srgbClr val="193E72"/>
                </a:solidFill>
                <a:effectLst/>
                <a:latin typeface="Arial" panose="020B0604020202020204" pitchFamily="34" charset="0"/>
              </a:rPr>
              <a:t>CGL workers have contrasting views on the value of working in custody:</a:t>
            </a:r>
            <a:endParaRPr lang="en-US" sz="1600" dirty="0"/>
          </a:p>
        </p:txBody>
      </p:sp>
      <p:sp>
        <p:nvSpPr>
          <p:cNvPr id="30" name="TextBox 29">
            <a:extLst>
              <a:ext uri="{FF2B5EF4-FFF2-40B4-BE49-F238E27FC236}">
                <a16:creationId xmlns:a16="http://schemas.microsoft.com/office/drawing/2014/main" id="{7074CB97-B3D9-42FB-A8E2-999B2E288818}"/>
              </a:ext>
            </a:extLst>
          </p:cNvPr>
          <p:cNvSpPr txBox="1"/>
          <p:nvPr/>
        </p:nvSpPr>
        <p:spPr>
          <a:xfrm>
            <a:off x="947737" y="1144443"/>
            <a:ext cx="10054323" cy="1569660"/>
          </a:xfrm>
          <a:prstGeom prst="rect">
            <a:avLst/>
          </a:prstGeom>
          <a:noFill/>
        </p:spPr>
        <p:txBody>
          <a:bodyPr wrap="square">
            <a:spAutoFit/>
          </a:bodyPr>
          <a:lstStyle/>
          <a:p>
            <a:pPr rtl="0">
              <a:spcBef>
                <a:spcPts val="1000"/>
              </a:spcBef>
              <a:spcAft>
                <a:spcPts val="0"/>
              </a:spcAft>
            </a:pPr>
            <a:r>
              <a:rPr lang="en-GB" sz="1600" i="1" u="none" strike="noStrike" dirty="0">
                <a:solidFill>
                  <a:srgbClr val="193E72"/>
                </a:solidFill>
                <a:effectLst/>
              </a:rPr>
              <a:t>We will go into custody and see who’s in the custody cells, and quite often that’s people we already know that are already in service so it gives us an opportunity to catch up with them, if they’re not engaging and see why they’re not engaging, while we’ve got them in that environment where they can’t get rid of us really, they can’t escape. It’s nice to have them there to catch up with them and see what the barriers are</a:t>
            </a:r>
            <a:endParaRPr lang="en-GB" sz="1600" dirty="0">
              <a:solidFill>
                <a:srgbClr val="193E72"/>
              </a:solidFill>
              <a:effectLst/>
            </a:endParaRPr>
          </a:p>
          <a:p>
            <a:br>
              <a:rPr lang="en-GB" sz="1600" dirty="0">
                <a:solidFill>
                  <a:srgbClr val="193E72"/>
                </a:solidFill>
              </a:rPr>
            </a:br>
            <a:endParaRPr lang="en-US" sz="1600" dirty="0">
              <a:solidFill>
                <a:srgbClr val="193E72"/>
              </a:solidFill>
            </a:endParaRPr>
          </a:p>
        </p:txBody>
      </p:sp>
      <p:sp>
        <p:nvSpPr>
          <p:cNvPr id="32" name="TextBox 31">
            <a:extLst>
              <a:ext uri="{FF2B5EF4-FFF2-40B4-BE49-F238E27FC236}">
                <a16:creationId xmlns:a16="http://schemas.microsoft.com/office/drawing/2014/main" id="{3F5815CA-D9EA-16C8-C2DE-65FA550211E0}"/>
              </a:ext>
            </a:extLst>
          </p:cNvPr>
          <p:cNvSpPr txBox="1"/>
          <p:nvPr/>
        </p:nvSpPr>
        <p:spPr>
          <a:xfrm>
            <a:off x="947738" y="2583121"/>
            <a:ext cx="10054322" cy="1138773"/>
          </a:xfrm>
          <a:prstGeom prst="rect">
            <a:avLst/>
          </a:prstGeom>
          <a:noFill/>
        </p:spPr>
        <p:txBody>
          <a:bodyPr wrap="square">
            <a:spAutoFit/>
          </a:bodyPr>
          <a:lstStyle/>
          <a:p>
            <a:pPr rtl="0">
              <a:spcBef>
                <a:spcPts val="1000"/>
              </a:spcBef>
              <a:spcAft>
                <a:spcPts val="0"/>
              </a:spcAft>
            </a:pPr>
            <a:r>
              <a:rPr lang="en-GB" sz="1600" i="1" u="none" strike="noStrike" dirty="0">
                <a:solidFill>
                  <a:srgbClr val="193E72"/>
                </a:solidFill>
                <a:effectLst/>
              </a:rPr>
              <a:t>We pulled back into a community model. We got rid of the working from the custody suite because…we might have been seeing a couple of service users…a lot of those were already known to CGL</a:t>
            </a:r>
            <a:endParaRPr lang="en-GB" sz="1600" dirty="0">
              <a:solidFill>
                <a:srgbClr val="193E72"/>
              </a:solidFill>
              <a:effectLst/>
            </a:endParaRPr>
          </a:p>
          <a:p>
            <a:br>
              <a:rPr lang="en-GB" dirty="0"/>
            </a:br>
            <a:endParaRPr lang="en-US" dirty="0"/>
          </a:p>
        </p:txBody>
      </p:sp>
      <p:sp>
        <p:nvSpPr>
          <p:cNvPr id="34" name="TextBox 33">
            <a:extLst>
              <a:ext uri="{FF2B5EF4-FFF2-40B4-BE49-F238E27FC236}">
                <a16:creationId xmlns:a16="http://schemas.microsoft.com/office/drawing/2014/main" id="{6B5C2B85-AE1D-8968-3982-998B121F328C}"/>
              </a:ext>
            </a:extLst>
          </p:cNvPr>
          <p:cNvSpPr txBox="1"/>
          <p:nvPr/>
        </p:nvSpPr>
        <p:spPr>
          <a:xfrm>
            <a:off x="947738" y="3496736"/>
            <a:ext cx="8401088" cy="584775"/>
          </a:xfrm>
          <a:prstGeom prst="rect">
            <a:avLst/>
          </a:prstGeom>
          <a:noFill/>
        </p:spPr>
        <p:txBody>
          <a:bodyPr wrap="square">
            <a:spAutoFit/>
          </a:bodyPr>
          <a:lstStyle/>
          <a:p>
            <a:r>
              <a:rPr lang="en-GB" sz="1600" b="1" i="0" u="none" strike="noStrike" dirty="0">
                <a:solidFill>
                  <a:srgbClr val="193E72"/>
                </a:solidFill>
                <a:effectLst/>
                <a:latin typeface="Arial" panose="020B0604020202020204" pitchFamily="34" charset="0"/>
              </a:rPr>
              <a:t>Substance misuse workers bring intangible benefits to custody, including picking people up through “cell sweeps”:</a:t>
            </a:r>
            <a:endParaRPr lang="en-US" sz="1600" dirty="0">
              <a:solidFill>
                <a:srgbClr val="193E72"/>
              </a:solidFill>
            </a:endParaRPr>
          </a:p>
        </p:txBody>
      </p:sp>
      <p:sp>
        <p:nvSpPr>
          <p:cNvPr id="36" name="TextBox 35">
            <a:extLst>
              <a:ext uri="{FF2B5EF4-FFF2-40B4-BE49-F238E27FC236}">
                <a16:creationId xmlns:a16="http://schemas.microsoft.com/office/drawing/2014/main" id="{6C5EDE0B-3DA5-3F47-7B69-77C7E1EEDCC5}"/>
              </a:ext>
            </a:extLst>
          </p:cNvPr>
          <p:cNvSpPr txBox="1"/>
          <p:nvPr/>
        </p:nvSpPr>
        <p:spPr>
          <a:xfrm>
            <a:off x="947737" y="4168827"/>
            <a:ext cx="9998487" cy="1815882"/>
          </a:xfrm>
          <a:prstGeom prst="rect">
            <a:avLst/>
          </a:prstGeom>
          <a:noFill/>
        </p:spPr>
        <p:txBody>
          <a:bodyPr wrap="square">
            <a:spAutoFit/>
          </a:bodyPr>
          <a:lstStyle/>
          <a:p>
            <a:pPr rtl="0">
              <a:spcBef>
                <a:spcPts val="1000"/>
              </a:spcBef>
              <a:spcAft>
                <a:spcPts val="0"/>
              </a:spcAft>
            </a:pPr>
            <a:r>
              <a:rPr lang="en-GB" sz="1600" i="1" u="none" strike="noStrike" dirty="0">
                <a:solidFill>
                  <a:srgbClr val="193E72"/>
                </a:solidFill>
                <a:effectLst/>
              </a:rPr>
              <a:t>The booking in process is not therapeutic: it’s not confidential…There’s a dozen people stood there, watching, while someone’s being booked in. I would say that, quite a lot of   the time, a lot of people will not disclose … [information </a:t>
            </a:r>
            <a:r>
              <a:rPr lang="en-GB" sz="1600" i="0" u="none" strike="noStrike" dirty="0">
                <a:solidFill>
                  <a:srgbClr val="193E72"/>
                </a:solidFill>
                <a:effectLst/>
              </a:rPr>
              <a:t>to the police</a:t>
            </a:r>
            <a:r>
              <a:rPr lang="en-GB" sz="1600" i="1" u="none" strike="noStrike" dirty="0">
                <a:solidFill>
                  <a:srgbClr val="193E72"/>
                </a:solidFill>
                <a:effectLst/>
              </a:rPr>
              <a:t> because] they will   probably think that they’ll get into trouble for disclosing something, even though it’s not part of their arrest…We’ve had more success by doing our own – a bit more confidential and private – cell sweeps, when the person’s been in their cell</a:t>
            </a:r>
            <a:endParaRPr lang="en-GB" sz="1600" dirty="0">
              <a:solidFill>
                <a:srgbClr val="193E72"/>
              </a:solidFill>
              <a:effectLst/>
            </a:endParaRPr>
          </a:p>
          <a:p>
            <a:br>
              <a:rPr lang="en-GB" sz="1600" dirty="0">
                <a:solidFill>
                  <a:srgbClr val="193E72"/>
                </a:solidFill>
              </a:rPr>
            </a:br>
            <a:endParaRPr lang="en-US" sz="1600" dirty="0">
              <a:solidFill>
                <a:srgbClr val="193E72"/>
              </a:solidFill>
            </a:endParaRPr>
          </a:p>
        </p:txBody>
      </p:sp>
    </p:spTree>
    <p:extLst>
      <p:ext uri="{BB962C8B-B14F-4D97-AF65-F5344CB8AC3E}">
        <p14:creationId xmlns:p14="http://schemas.microsoft.com/office/powerpoint/2010/main" val="79725535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DB7D4F-1966-3E67-0257-F2705C3A711C}"/>
              </a:ext>
            </a:extLst>
          </p:cNvPr>
          <p:cNvSpPr>
            <a:spLocks noGrp="1"/>
          </p:cNvSpPr>
          <p:nvPr>
            <p:ph type="title"/>
          </p:nvPr>
        </p:nvSpPr>
        <p:spPr>
          <a:xfrm>
            <a:off x="602166" y="682496"/>
            <a:ext cx="10515600" cy="388022"/>
          </a:xfrm>
        </p:spPr>
        <p:txBody>
          <a:bodyPr>
            <a:normAutofit fontScale="90000"/>
          </a:bodyPr>
          <a:lstStyle/>
          <a:p>
            <a:r>
              <a:rPr lang="en-GB" b="1" dirty="0"/>
              <a:t>Frontline roles and contributions: the police</a:t>
            </a:r>
          </a:p>
        </p:txBody>
      </p:sp>
      <p:sp>
        <p:nvSpPr>
          <p:cNvPr id="3" name="Content Placeholder 2">
            <a:extLst>
              <a:ext uri="{FF2B5EF4-FFF2-40B4-BE49-F238E27FC236}">
                <a16:creationId xmlns:a16="http://schemas.microsoft.com/office/drawing/2014/main" id="{B2AB94DA-2D00-DA5D-65ED-08FE75302613}"/>
              </a:ext>
            </a:extLst>
          </p:cNvPr>
          <p:cNvSpPr>
            <a:spLocks noGrp="1"/>
          </p:cNvSpPr>
          <p:nvPr>
            <p:ph idx="1"/>
          </p:nvPr>
        </p:nvSpPr>
        <p:spPr>
          <a:xfrm>
            <a:off x="602166" y="1379447"/>
            <a:ext cx="10678610" cy="4623371"/>
          </a:xfrm>
        </p:spPr>
        <p:txBody>
          <a:bodyPr>
            <a:normAutofit/>
          </a:bodyPr>
          <a:lstStyle/>
          <a:p>
            <a:pPr>
              <a:lnSpc>
                <a:spcPct val="100000"/>
              </a:lnSpc>
            </a:pPr>
            <a:r>
              <a:rPr lang="en-GB" sz="1600" dirty="0">
                <a:effectLst/>
                <a:latin typeface="Arial" panose="020B0604020202020204" pitchFamily="34" charset="0"/>
                <a:ea typeface="Calibri" panose="020F0502020204030204" pitchFamily="34" charset="0"/>
                <a:cs typeface="Calibri" panose="020F0502020204030204" pitchFamily="34" charset="0"/>
              </a:rPr>
              <a:t>Police custody staff activities are process driven, with an initial assessment of service-users carried out during check-in and logged onto the data system (‘Niche</a:t>
            </a:r>
            <a:r>
              <a:rPr lang="en-GB" sz="1600" dirty="0">
                <a:latin typeface="Arial" panose="020B0604020202020204" pitchFamily="34" charset="0"/>
                <a:ea typeface="Calibri" panose="020F0502020204030204" pitchFamily="34" charset="0"/>
                <a:cs typeface="Calibri" panose="020F0502020204030204" pitchFamily="34" charset="0"/>
              </a:rPr>
              <a:t>’). Some referrals are made onto NHS L&amp;D and CGL but numbers are low and the default option is to refer to NHS L&amp;D because that pathway is embedded on Niche; referrals create work and police staff are confused about differences between NHS L&amp;D and CGL </a:t>
            </a:r>
          </a:p>
          <a:p>
            <a:pPr>
              <a:lnSpc>
                <a:spcPct val="100000"/>
              </a:lnSpc>
            </a:pPr>
            <a:r>
              <a:rPr lang="en-GB" sz="1600" dirty="0"/>
              <a:t>Police custody staff would prefer to have a drug worker permanently present in custody. They lack the confidence, motivation and skill to take on an enhanced assessment and referral role </a:t>
            </a:r>
          </a:p>
          <a:p>
            <a:pPr>
              <a:lnSpc>
                <a:spcPct val="100000"/>
              </a:lnSpc>
            </a:pPr>
            <a:r>
              <a:rPr lang="en-GB" sz="1600" dirty="0"/>
              <a:t>Police custody staff report that negative perceptions of the police, among service-users, make it difficult for them to glean information on health needs when there are not obvious signs of drug or alcohol addiction: in their view, relying on police to refer into NHS L&amp;D or CGL may therefore entail unmet need </a:t>
            </a:r>
          </a:p>
          <a:p>
            <a:pPr>
              <a:lnSpc>
                <a:spcPct val="100000"/>
              </a:lnSpc>
            </a:pPr>
            <a:r>
              <a:rPr lang="en-GB" sz="1600" dirty="0">
                <a:latin typeface="Arial" panose="020B0604020202020204" pitchFamily="34" charset="0"/>
                <a:ea typeface="Calibri" panose="020F0502020204030204" pitchFamily="34" charset="0"/>
                <a:cs typeface="Calibri" panose="020F0502020204030204" pitchFamily="34" charset="0"/>
              </a:rPr>
              <a:t>Police custody staff manage authority and caring roles which can sometimes clash; public health roles may come more naturally to neighbourhood police than to custody staff because of similarities between public health perspectives on crime and community policing </a:t>
            </a:r>
          </a:p>
          <a:p>
            <a:pPr>
              <a:lnSpc>
                <a:spcPct val="100000"/>
              </a:lnSpc>
            </a:pPr>
            <a:r>
              <a:rPr lang="en-GB" sz="1600" dirty="0">
                <a:effectLst/>
                <a:latin typeface="Arial" panose="020B0604020202020204" pitchFamily="34" charset="0"/>
                <a:ea typeface="Calibri" panose="020F0502020204030204" pitchFamily="34" charset="0"/>
                <a:cs typeface="Calibri" panose="020F0502020204030204" pitchFamily="34" charset="0"/>
              </a:rPr>
              <a:t>Neighbourhood police have intelligence on problem areas and </a:t>
            </a:r>
            <a:r>
              <a:rPr lang="en-GB" sz="1600" dirty="0"/>
              <a:t>people with substance misuse needs </a:t>
            </a:r>
            <a:r>
              <a:rPr lang="en-GB" sz="1600" dirty="0">
                <a:effectLst/>
                <a:latin typeface="Arial" panose="020B0604020202020204" pitchFamily="34" charset="0"/>
                <a:ea typeface="Calibri" panose="020F0502020204030204" pitchFamily="34" charset="0"/>
                <a:cs typeface="Calibri" panose="020F0502020204030204" pitchFamily="34" charset="0"/>
              </a:rPr>
              <a:t>that may be utilised if relationships with CGL and pathways were developed here; mandatory </a:t>
            </a:r>
            <a:r>
              <a:rPr lang="en-GB" sz="1600" dirty="0"/>
              <a:t>referrals could be generated through Public Protection Notices</a:t>
            </a:r>
            <a:endParaRPr lang="en-GB" sz="1600" dirty="0">
              <a:effectLst/>
              <a:latin typeface="Arial" panose="020B0604020202020204" pitchFamily="34" charset="0"/>
              <a:ea typeface="Calibri" panose="020F0502020204030204" pitchFamily="34" charset="0"/>
              <a:cs typeface="Calibri" panose="020F0502020204030204" pitchFamily="34" charset="0"/>
            </a:endParaRPr>
          </a:p>
        </p:txBody>
      </p:sp>
      <p:sp>
        <p:nvSpPr>
          <p:cNvPr id="4" name="Slide Number Placeholder 3">
            <a:extLst>
              <a:ext uri="{FF2B5EF4-FFF2-40B4-BE49-F238E27FC236}">
                <a16:creationId xmlns:a16="http://schemas.microsoft.com/office/drawing/2014/main" id="{6F9873FC-3D6F-9266-95CD-4B085CBA81F7}"/>
              </a:ext>
            </a:extLst>
          </p:cNvPr>
          <p:cNvSpPr>
            <a:spLocks noGrp="1"/>
          </p:cNvSpPr>
          <p:nvPr>
            <p:ph type="sldNum" sz="quarter" idx="12"/>
          </p:nvPr>
        </p:nvSpPr>
        <p:spPr/>
        <p:txBody>
          <a:bodyPr/>
          <a:lstStyle/>
          <a:p>
            <a:fld id="{EE1A55DE-D795-7B44-9085-719E51EC44B5}" type="slidenum">
              <a:rPr lang="en-US" smtClean="0"/>
              <a:t>31</a:t>
            </a:fld>
            <a:endParaRPr lang="en-US" dirty="0"/>
          </a:p>
        </p:txBody>
      </p:sp>
    </p:spTree>
    <p:extLst>
      <p:ext uri="{BB962C8B-B14F-4D97-AF65-F5344CB8AC3E}">
        <p14:creationId xmlns:p14="http://schemas.microsoft.com/office/powerpoint/2010/main" val="115632446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6F9873FC-3D6F-9266-95CD-4B085CBA81F7}"/>
              </a:ext>
            </a:extLst>
          </p:cNvPr>
          <p:cNvSpPr>
            <a:spLocks noGrp="1"/>
          </p:cNvSpPr>
          <p:nvPr>
            <p:ph type="sldNum" sz="quarter" idx="12"/>
          </p:nvPr>
        </p:nvSpPr>
        <p:spPr/>
        <p:txBody>
          <a:bodyPr/>
          <a:lstStyle/>
          <a:p>
            <a:fld id="{EE1A55DE-D795-7B44-9085-719E51EC44B5}" type="slidenum">
              <a:rPr lang="en-US" smtClean="0"/>
              <a:t>32</a:t>
            </a:fld>
            <a:endParaRPr lang="en-US"/>
          </a:p>
        </p:txBody>
      </p:sp>
      <p:sp>
        <p:nvSpPr>
          <p:cNvPr id="7" name="Content Placeholder 2">
            <a:extLst>
              <a:ext uri="{FF2B5EF4-FFF2-40B4-BE49-F238E27FC236}">
                <a16:creationId xmlns:a16="http://schemas.microsoft.com/office/drawing/2014/main" id="{662B9602-D667-2AEC-485B-8AAE795A7B91}"/>
              </a:ext>
            </a:extLst>
          </p:cNvPr>
          <p:cNvSpPr txBox="1">
            <a:spLocks/>
          </p:cNvSpPr>
          <p:nvPr/>
        </p:nvSpPr>
        <p:spPr>
          <a:xfrm>
            <a:off x="592555" y="2447406"/>
            <a:ext cx="10953631" cy="4567785"/>
          </a:xfrm>
          <a:prstGeom prst="rect">
            <a:avLst/>
          </a:prstGeom>
        </p:spPr>
        <p:txBody>
          <a:bodyPr vert="horz" lIns="91440" tIns="45720" rIns="91440" bIns="45720" rtlCol="0">
            <a:normAutofit/>
          </a:bodyPr>
          <a:lstStyle>
            <a:lvl1pPr marL="228594" indent="-228594" algn="l" defTabSz="914377" rtl="0" eaLnBrk="1" latinLnBrk="0" hangingPunct="1">
              <a:lnSpc>
                <a:spcPct val="90000"/>
              </a:lnSpc>
              <a:spcBef>
                <a:spcPts val="1000"/>
              </a:spcBef>
              <a:buFont typeface="Arial" panose="020B0604020202020204" pitchFamily="34" charset="0"/>
              <a:buChar char="•"/>
              <a:defRPr sz="2400" kern="1200">
                <a:solidFill>
                  <a:srgbClr val="193E72"/>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GB" dirty="0"/>
          </a:p>
        </p:txBody>
      </p:sp>
      <p:sp>
        <p:nvSpPr>
          <p:cNvPr id="12" name="Rectangle 11">
            <a:extLst>
              <a:ext uri="{FF2B5EF4-FFF2-40B4-BE49-F238E27FC236}">
                <a16:creationId xmlns:a16="http://schemas.microsoft.com/office/drawing/2014/main" id="{D3A3FFF2-4B00-A7DC-4A9B-594C1258DB7B}"/>
              </a:ext>
            </a:extLst>
          </p:cNvPr>
          <p:cNvSpPr/>
          <p:nvPr/>
        </p:nvSpPr>
        <p:spPr>
          <a:xfrm>
            <a:off x="602166" y="1001141"/>
            <a:ext cx="10798061" cy="1321909"/>
          </a:xfrm>
          <a:prstGeom prst="rect">
            <a:avLst/>
          </a:prstGeom>
          <a:solidFill>
            <a:srgbClr val="FDEB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40E4A306-BDAA-B6AF-1693-4799799D4F0B}"/>
              </a:ext>
            </a:extLst>
          </p:cNvPr>
          <p:cNvSpPr/>
          <p:nvPr/>
        </p:nvSpPr>
        <p:spPr>
          <a:xfrm>
            <a:off x="253352" y="581754"/>
            <a:ext cx="697627" cy="1323439"/>
          </a:xfrm>
          <a:prstGeom prst="rect">
            <a:avLst/>
          </a:prstGeom>
        </p:spPr>
        <p:txBody>
          <a:bodyPr wrap="none">
            <a:spAutoFit/>
          </a:bodyPr>
          <a:lstStyle/>
          <a:p>
            <a:r>
              <a:rPr lang="en-GB" sz="8000" b="1" dirty="0">
                <a:solidFill>
                  <a:srgbClr val="F29330"/>
                </a:solidFill>
              </a:rPr>
              <a:t>“</a:t>
            </a:r>
            <a:endParaRPr lang="en-US" sz="8000" b="1" dirty="0">
              <a:solidFill>
                <a:srgbClr val="F29330"/>
              </a:solidFill>
            </a:endParaRPr>
          </a:p>
        </p:txBody>
      </p:sp>
      <p:sp>
        <p:nvSpPr>
          <p:cNvPr id="14" name="Rectangle 13">
            <a:extLst>
              <a:ext uri="{FF2B5EF4-FFF2-40B4-BE49-F238E27FC236}">
                <a16:creationId xmlns:a16="http://schemas.microsoft.com/office/drawing/2014/main" id="{38A4AC46-B85E-A537-E4F9-E9F07A0DA4DA}"/>
              </a:ext>
            </a:extLst>
          </p:cNvPr>
          <p:cNvSpPr/>
          <p:nvPr/>
        </p:nvSpPr>
        <p:spPr>
          <a:xfrm>
            <a:off x="10946225" y="1929282"/>
            <a:ext cx="697627" cy="1323439"/>
          </a:xfrm>
          <a:prstGeom prst="rect">
            <a:avLst/>
          </a:prstGeom>
        </p:spPr>
        <p:txBody>
          <a:bodyPr wrap="none">
            <a:spAutoFit/>
          </a:bodyPr>
          <a:lstStyle/>
          <a:p>
            <a:r>
              <a:rPr lang="en-GB" sz="8000" b="1" dirty="0">
                <a:solidFill>
                  <a:srgbClr val="F29330"/>
                </a:solidFill>
              </a:rPr>
              <a:t>”</a:t>
            </a:r>
            <a:endParaRPr lang="en-US" sz="8000" b="1" dirty="0">
              <a:solidFill>
                <a:srgbClr val="F29330"/>
              </a:solidFill>
            </a:endParaRPr>
          </a:p>
        </p:txBody>
      </p:sp>
      <p:sp>
        <p:nvSpPr>
          <p:cNvPr id="15" name="Rectangle 14">
            <a:extLst>
              <a:ext uri="{FF2B5EF4-FFF2-40B4-BE49-F238E27FC236}">
                <a16:creationId xmlns:a16="http://schemas.microsoft.com/office/drawing/2014/main" id="{B3F43D1F-7F53-54B3-6056-B9B8F432A365}"/>
              </a:ext>
            </a:extLst>
          </p:cNvPr>
          <p:cNvSpPr/>
          <p:nvPr/>
        </p:nvSpPr>
        <p:spPr>
          <a:xfrm>
            <a:off x="602166" y="2894165"/>
            <a:ext cx="10798061" cy="1077218"/>
          </a:xfrm>
          <a:prstGeom prst="rect">
            <a:avLst/>
          </a:prstGeom>
          <a:solidFill>
            <a:srgbClr val="FDEB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BEFA4EED-BA88-FA4D-0285-586904F59CE3}"/>
              </a:ext>
            </a:extLst>
          </p:cNvPr>
          <p:cNvSpPr/>
          <p:nvPr/>
        </p:nvSpPr>
        <p:spPr>
          <a:xfrm>
            <a:off x="253352" y="2474777"/>
            <a:ext cx="697627" cy="1323439"/>
          </a:xfrm>
          <a:prstGeom prst="rect">
            <a:avLst/>
          </a:prstGeom>
        </p:spPr>
        <p:txBody>
          <a:bodyPr wrap="none">
            <a:spAutoFit/>
          </a:bodyPr>
          <a:lstStyle/>
          <a:p>
            <a:r>
              <a:rPr lang="en-GB" sz="8000" b="1" dirty="0">
                <a:solidFill>
                  <a:srgbClr val="F29330"/>
                </a:solidFill>
              </a:rPr>
              <a:t>“</a:t>
            </a:r>
            <a:endParaRPr lang="en-US" sz="8000" b="1" dirty="0">
              <a:solidFill>
                <a:srgbClr val="F29330"/>
              </a:solidFill>
            </a:endParaRPr>
          </a:p>
        </p:txBody>
      </p:sp>
      <p:sp>
        <p:nvSpPr>
          <p:cNvPr id="17" name="Rectangle 16">
            <a:extLst>
              <a:ext uri="{FF2B5EF4-FFF2-40B4-BE49-F238E27FC236}">
                <a16:creationId xmlns:a16="http://schemas.microsoft.com/office/drawing/2014/main" id="{BEB342B8-2AB3-244B-B71A-45431A210246}"/>
              </a:ext>
            </a:extLst>
          </p:cNvPr>
          <p:cNvSpPr/>
          <p:nvPr/>
        </p:nvSpPr>
        <p:spPr>
          <a:xfrm>
            <a:off x="10946225" y="3566276"/>
            <a:ext cx="697627" cy="1323439"/>
          </a:xfrm>
          <a:prstGeom prst="rect">
            <a:avLst/>
          </a:prstGeom>
        </p:spPr>
        <p:txBody>
          <a:bodyPr wrap="none">
            <a:spAutoFit/>
          </a:bodyPr>
          <a:lstStyle/>
          <a:p>
            <a:r>
              <a:rPr lang="en-GB" sz="8000" b="1" dirty="0">
                <a:solidFill>
                  <a:srgbClr val="F29330"/>
                </a:solidFill>
              </a:rPr>
              <a:t>”</a:t>
            </a:r>
            <a:endParaRPr lang="en-US" sz="8000" b="1" dirty="0">
              <a:solidFill>
                <a:srgbClr val="F29330"/>
              </a:solidFill>
            </a:endParaRPr>
          </a:p>
        </p:txBody>
      </p:sp>
      <p:sp>
        <p:nvSpPr>
          <p:cNvPr id="18" name="Rectangle 17">
            <a:extLst>
              <a:ext uri="{FF2B5EF4-FFF2-40B4-BE49-F238E27FC236}">
                <a16:creationId xmlns:a16="http://schemas.microsoft.com/office/drawing/2014/main" id="{A848DA97-FDBD-9205-768F-374855C30059}"/>
              </a:ext>
            </a:extLst>
          </p:cNvPr>
          <p:cNvSpPr/>
          <p:nvPr/>
        </p:nvSpPr>
        <p:spPr>
          <a:xfrm>
            <a:off x="602166" y="4551960"/>
            <a:ext cx="10798061" cy="1080200"/>
          </a:xfrm>
          <a:prstGeom prst="rect">
            <a:avLst/>
          </a:prstGeom>
          <a:solidFill>
            <a:srgbClr val="FDEB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B86363BB-F706-91A3-9632-CD80768D7702}"/>
              </a:ext>
            </a:extLst>
          </p:cNvPr>
          <p:cNvSpPr/>
          <p:nvPr/>
        </p:nvSpPr>
        <p:spPr>
          <a:xfrm>
            <a:off x="253352" y="4132572"/>
            <a:ext cx="697627" cy="1323439"/>
          </a:xfrm>
          <a:prstGeom prst="rect">
            <a:avLst/>
          </a:prstGeom>
        </p:spPr>
        <p:txBody>
          <a:bodyPr wrap="none">
            <a:spAutoFit/>
          </a:bodyPr>
          <a:lstStyle/>
          <a:p>
            <a:r>
              <a:rPr lang="en-GB" sz="8000" b="1" dirty="0">
                <a:solidFill>
                  <a:srgbClr val="F29330"/>
                </a:solidFill>
              </a:rPr>
              <a:t>“</a:t>
            </a:r>
            <a:endParaRPr lang="en-US" sz="8000" b="1" dirty="0">
              <a:solidFill>
                <a:srgbClr val="F29330"/>
              </a:solidFill>
            </a:endParaRPr>
          </a:p>
        </p:txBody>
      </p:sp>
      <p:sp>
        <p:nvSpPr>
          <p:cNvPr id="20" name="Rectangle 19">
            <a:extLst>
              <a:ext uri="{FF2B5EF4-FFF2-40B4-BE49-F238E27FC236}">
                <a16:creationId xmlns:a16="http://schemas.microsoft.com/office/drawing/2014/main" id="{258A6CFD-FB88-0035-8CCB-196D11C59EFC}"/>
              </a:ext>
            </a:extLst>
          </p:cNvPr>
          <p:cNvSpPr/>
          <p:nvPr/>
        </p:nvSpPr>
        <p:spPr>
          <a:xfrm>
            <a:off x="10946225" y="5209436"/>
            <a:ext cx="697627" cy="1323439"/>
          </a:xfrm>
          <a:prstGeom prst="rect">
            <a:avLst/>
          </a:prstGeom>
        </p:spPr>
        <p:txBody>
          <a:bodyPr wrap="none">
            <a:spAutoFit/>
          </a:bodyPr>
          <a:lstStyle/>
          <a:p>
            <a:r>
              <a:rPr lang="en-GB" sz="8000" b="1" dirty="0">
                <a:solidFill>
                  <a:srgbClr val="F29330"/>
                </a:solidFill>
              </a:rPr>
              <a:t>”</a:t>
            </a:r>
            <a:endParaRPr lang="en-US" sz="8000" b="1" dirty="0">
              <a:solidFill>
                <a:srgbClr val="F29330"/>
              </a:solidFill>
            </a:endParaRPr>
          </a:p>
        </p:txBody>
      </p:sp>
      <p:sp>
        <p:nvSpPr>
          <p:cNvPr id="22" name="TextBox 21">
            <a:extLst>
              <a:ext uri="{FF2B5EF4-FFF2-40B4-BE49-F238E27FC236}">
                <a16:creationId xmlns:a16="http://schemas.microsoft.com/office/drawing/2014/main" id="{CB56054C-E6F2-B6FC-4FCB-CA257048CFCB}"/>
              </a:ext>
            </a:extLst>
          </p:cNvPr>
          <p:cNvSpPr txBox="1"/>
          <p:nvPr/>
        </p:nvSpPr>
        <p:spPr>
          <a:xfrm>
            <a:off x="950979" y="565324"/>
            <a:ext cx="8573411" cy="338554"/>
          </a:xfrm>
          <a:prstGeom prst="rect">
            <a:avLst/>
          </a:prstGeom>
          <a:noFill/>
        </p:spPr>
        <p:txBody>
          <a:bodyPr wrap="square">
            <a:spAutoFit/>
          </a:bodyPr>
          <a:lstStyle/>
          <a:p>
            <a:r>
              <a:rPr lang="en-GB" sz="1600" b="1" u="none" strike="noStrike" dirty="0">
                <a:solidFill>
                  <a:srgbClr val="193E72"/>
                </a:solidFill>
                <a:effectLst/>
                <a:latin typeface="Arial" panose="020B0604020202020204" pitchFamily="34" charset="0"/>
              </a:rPr>
              <a:t>A police perspective on the importance of a substance misuse worker in custody:</a:t>
            </a:r>
            <a:endParaRPr lang="en-US" sz="1600" b="1" dirty="0"/>
          </a:p>
        </p:txBody>
      </p:sp>
      <p:sp>
        <p:nvSpPr>
          <p:cNvPr id="24" name="TextBox 23">
            <a:extLst>
              <a:ext uri="{FF2B5EF4-FFF2-40B4-BE49-F238E27FC236}">
                <a16:creationId xmlns:a16="http://schemas.microsoft.com/office/drawing/2014/main" id="{CAAC2EE2-B50F-45EC-8D6A-5751F791F14A}"/>
              </a:ext>
            </a:extLst>
          </p:cNvPr>
          <p:cNvSpPr txBox="1"/>
          <p:nvPr/>
        </p:nvSpPr>
        <p:spPr>
          <a:xfrm>
            <a:off x="947737" y="1119404"/>
            <a:ext cx="10134791" cy="1569660"/>
          </a:xfrm>
          <a:prstGeom prst="rect">
            <a:avLst/>
          </a:prstGeom>
          <a:noFill/>
        </p:spPr>
        <p:txBody>
          <a:bodyPr wrap="square">
            <a:spAutoFit/>
          </a:bodyPr>
          <a:lstStyle/>
          <a:p>
            <a:pPr rtl="0">
              <a:spcBef>
                <a:spcPts val="1000"/>
              </a:spcBef>
              <a:spcAft>
                <a:spcPts val="0"/>
              </a:spcAft>
            </a:pPr>
            <a:r>
              <a:rPr lang="en-GB" sz="1600" b="0" i="1" u="none" strike="noStrike" dirty="0">
                <a:solidFill>
                  <a:srgbClr val="193E72"/>
                </a:solidFill>
                <a:effectLst/>
              </a:rPr>
              <a:t>When they’re in custody, often…the police may not have that great relationship with the individual…[because] we’ve taken away their liberty, which is detain them for doing wrong or suspecting them of doing wrong. And, actually, an independent person, doing that interaction or intervention around substance misuse – someone who understands the individual to actually gain some trust to then say, ‘Right. You’d benefit from support’ </a:t>
            </a:r>
            <a:endParaRPr lang="en-GB" sz="1600" b="0" dirty="0">
              <a:solidFill>
                <a:srgbClr val="193E72"/>
              </a:solidFill>
              <a:effectLst/>
            </a:endParaRPr>
          </a:p>
          <a:p>
            <a:br>
              <a:rPr lang="en-GB" sz="1600" dirty="0">
                <a:solidFill>
                  <a:srgbClr val="193E72"/>
                </a:solidFill>
              </a:rPr>
            </a:br>
            <a:endParaRPr lang="en-US" sz="1600" dirty="0">
              <a:solidFill>
                <a:srgbClr val="193E72"/>
              </a:solidFill>
            </a:endParaRPr>
          </a:p>
        </p:txBody>
      </p:sp>
      <p:sp>
        <p:nvSpPr>
          <p:cNvPr id="26" name="TextBox 25">
            <a:extLst>
              <a:ext uri="{FF2B5EF4-FFF2-40B4-BE49-F238E27FC236}">
                <a16:creationId xmlns:a16="http://schemas.microsoft.com/office/drawing/2014/main" id="{1CB8000F-34B1-1B36-4205-7B0020F672BA}"/>
              </a:ext>
            </a:extLst>
          </p:cNvPr>
          <p:cNvSpPr txBox="1"/>
          <p:nvPr/>
        </p:nvSpPr>
        <p:spPr>
          <a:xfrm>
            <a:off x="947737" y="2492640"/>
            <a:ext cx="6232550" cy="338554"/>
          </a:xfrm>
          <a:prstGeom prst="rect">
            <a:avLst/>
          </a:prstGeom>
          <a:noFill/>
        </p:spPr>
        <p:txBody>
          <a:bodyPr wrap="square">
            <a:spAutoFit/>
          </a:bodyPr>
          <a:lstStyle/>
          <a:p>
            <a:r>
              <a:rPr lang="en-GB" sz="1600" b="1" u="none" strike="noStrike" dirty="0">
                <a:solidFill>
                  <a:srgbClr val="193E72"/>
                </a:solidFill>
                <a:effectLst/>
                <a:latin typeface="Arial" panose="020B0604020202020204" pitchFamily="34" charset="0"/>
              </a:rPr>
              <a:t>On balancing authority and caring roles in the custody suite:</a:t>
            </a:r>
            <a:endParaRPr lang="en-US" sz="1600" b="1" dirty="0"/>
          </a:p>
        </p:txBody>
      </p:sp>
      <p:sp>
        <p:nvSpPr>
          <p:cNvPr id="30" name="TextBox 29">
            <a:extLst>
              <a:ext uri="{FF2B5EF4-FFF2-40B4-BE49-F238E27FC236}">
                <a16:creationId xmlns:a16="http://schemas.microsoft.com/office/drawing/2014/main" id="{276BCF29-3014-FFB8-9697-1CE8D4B38154}"/>
              </a:ext>
            </a:extLst>
          </p:cNvPr>
          <p:cNvSpPr txBox="1"/>
          <p:nvPr/>
        </p:nvSpPr>
        <p:spPr>
          <a:xfrm>
            <a:off x="960589" y="2999618"/>
            <a:ext cx="9985635" cy="830997"/>
          </a:xfrm>
          <a:prstGeom prst="rect">
            <a:avLst/>
          </a:prstGeom>
          <a:noFill/>
        </p:spPr>
        <p:txBody>
          <a:bodyPr wrap="square">
            <a:spAutoFit/>
          </a:bodyPr>
          <a:lstStyle/>
          <a:p>
            <a:r>
              <a:rPr lang="en-GB" sz="1600" b="0" i="1" u="none" strike="noStrike" dirty="0">
                <a:solidFill>
                  <a:srgbClr val="193E72"/>
                </a:solidFill>
                <a:effectLst/>
                <a:latin typeface="Arial" panose="020B0604020202020204" pitchFamily="34" charset="0"/>
              </a:rPr>
              <a:t> I’ve spoken to quite a few different sergeants and detention officers and they’ve said exactly the same: it’s difficult to switch from being the ‘jailor’ to being someone who wants to help them. And I think it’s a real skill. Some people are able to do that and some people just can’t or the service user’s just not receptive to that</a:t>
            </a:r>
            <a:endParaRPr lang="en-US" sz="1600" dirty="0">
              <a:solidFill>
                <a:srgbClr val="193E72"/>
              </a:solidFill>
            </a:endParaRPr>
          </a:p>
        </p:txBody>
      </p:sp>
      <p:sp>
        <p:nvSpPr>
          <p:cNvPr id="32" name="TextBox 31">
            <a:extLst>
              <a:ext uri="{FF2B5EF4-FFF2-40B4-BE49-F238E27FC236}">
                <a16:creationId xmlns:a16="http://schemas.microsoft.com/office/drawing/2014/main" id="{9C207BFB-1327-E650-12F7-6B9499062A3A}"/>
              </a:ext>
            </a:extLst>
          </p:cNvPr>
          <p:cNvSpPr txBox="1"/>
          <p:nvPr/>
        </p:nvSpPr>
        <p:spPr>
          <a:xfrm>
            <a:off x="960589" y="4157795"/>
            <a:ext cx="8512595" cy="338554"/>
          </a:xfrm>
          <a:prstGeom prst="rect">
            <a:avLst/>
          </a:prstGeom>
          <a:noFill/>
        </p:spPr>
        <p:txBody>
          <a:bodyPr wrap="square">
            <a:spAutoFit/>
          </a:bodyPr>
          <a:lstStyle/>
          <a:p>
            <a:r>
              <a:rPr lang="en-GB" sz="1600" b="1" u="none" strike="noStrike" dirty="0">
                <a:solidFill>
                  <a:srgbClr val="193E72"/>
                </a:solidFill>
                <a:effectLst/>
                <a:latin typeface="Arial" panose="020B0604020202020204" pitchFamily="34" charset="0"/>
              </a:rPr>
              <a:t>On public health roles coming more naturally to neighbourhood policing: </a:t>
            </a:r>
            <a:endParaRPr lang="en-US" sz="1600" b="1" dirty="0"/>
          </a:p>
        </p:txBody>
      </p:sp>
      <p:sp>
        <p:nvSpPr>
          <p:cNvPr id="34" name="TextBox 33">
            <a:extLst>
              <a:ext uri="{FF2B5EF4-FFF2-40B4-BE49-F238E27FC236}">
                <a16:creationId xmlns:a16="http://schemas.microsoft.com/office/drawing/2014/main" id="{6B75F907-69CE-D553-6EE8-5B43F924C17D}"/>
              </a:ext>
            </a:extLst>
          </p:cNvPr>
          <p:cNvSpPr txBox="1"/>
          <p:nvPr/>
        </p:nvSpPr>
        <p:spPr>
          <a:xfrm>
            <a:off x="947736" y="4548070"/>
            <a:ext cx="10076269" cy="1077218"/>
          </a:xfrm>
          <a:prstGeom prst="rect">
            <a:avLst/>
          </a:prstGeom>
          <a:noFill/>
        </p:spPr>
        <p:txBody>
          <a:bodyPr wrap="square">
            <a:spAutoFit/>
          </a:bodyPr>
          <a:lstStyle/>
          <a:p>
            <a:r>
              <a:rPr lang="en-GB" sz="1600" b="0" i="1" u="none" strike="noStrike" dirty="0">
                <a:solidFill>
                  <a:srgbClr val="193E72"/>
                </a:solidFill>
                <a:effectLst/>
                <a:latin typeface="Arial" panose="020B0604020202020204" pitchFamily="34" charset="0"/>
              </a:rPr>
              <a:t>We’ve kind of always done it…because, we, very often, are the eyes and ears: we see people out in the communities…out-and-about in their natural habitats…so get that first sight of them…Neighbourhood policing teams…should be able to identify people who’ve got issues or require support. And, if they’ve got a means to directly refer them in…they [would] take that   </a:t>
            </a:r>
            <a:endParaRPr lang="en-US" sz="1600" dirty="0">
              <a:solidFill>
                <a:srgbClr val="193E72"/>
              </a:solidFill>
            </a:endParaRPr>
          </a:p>
        </p:txBody>
      </p:sp>
    </p:spTree>
    <p:extLst>
      <p:ext uri="{BB962C8B-B14F-4D97-AF65-F5344CB8AC3E}">
        <p14:creationId xmlns:p14="http://schemas.microsoft.com/office/powerpoint/2010/main" val="269874897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D69A59-C670-474C-963A-EFEC2BC7CAC6}"/>
              </a:ext>
            </a:extLst>
          </p:cNvPr>
          <p:cNvSpPr>
            <a:spLocks noGrp="1"/>
          </p:cNvSpPr>
          <p:nvPr>
            <p:ph type="title"/>
          </p:nvPr>
        </p:nvSpPr>
        <p:spPr>
          <a:xfrm>
            <a:off x="635621" y="707022"/>
            <a:ext cx="10646258" cy="365125"/>
          </a:xfrm>
        </p:spPr>
        <p:txBody>
          <a:bodyPr>
            <a:normAutofit fontScale="90000"/>
          </a:bodyPr>
          <a:lstStyle/>
          <a:p>
            <a:r>
              <a:rPr lang="en-GB" b="1" dirty="0"/>
              <a:t>Frontline roles and contributions: NHS L&amp;D </a:t>
            </a:r>
          </a:p>
        </p:txBody>
      </p:sp>
      <p:sp>
        <p:nvSpPr>
          <p:cNvPr id="3" name="Content Placeholder 2">
            <a:extLst>
              <a:ext uri="{FF2B5EF4-FFF2-40B4-BE49-F238E27FC236}">
                <a16:creationId xmlns:a16="http://schemas.microsoft.com/office/drawing/2014/main" id="{5260FEC5-7792-237B-0155-0A7178C4CC1B}"/>
              </a:ext>
            </a:extLst>
          </p:cNvPr>
          <p:cNvSpPr>
            <a:spLocks noGrp="1"/>
          </p:cNvSpPr>
          <p:nvPr>
            <p:ph idx="1"/>
          </p:nvPr>
        </p:nvSpPr>
        <p:spPr>
          <a:xfrm>
            <a:off x="635621" y="1376363"/>
            <a:ext cx="10645154" cy="4558212"/>
          </a:xfrm>
        </p:spPr>
        <p:txBody>
          <a:bodyPr vert="horz" lIns="91440" tIns="45720" rIns="91440" bIns="45720" rtlCol="0" anchor="t">
            <a:noAutofit/>
          </a:bodyPr>
          <a:lstStyle/>
          <a:p>
            <a:pPr marL="227965" indent="-227965">
              <a:lnSpc>
                <a:spcPct val="100000"/>
              </a:lnSpc>
            </a:pPr>
            <a:r>
              <a:rPr lang="en-GB" sz="1600" dirty="0"/>
              <a:t>NHS L&amp;D operate in the custody suite 7 days-a-week – they assess and support service-users for diverse vulnerabilities, including substance misuse; staff provide support in the community for some service-users who have entered the service via custody</a:t>
            </a:r>
            <a:endParaRPr lang="en-GB" sz="1600" dirty="0">
              <a:cs typeface="Arial"/>
            </a:endParaRPr>
          </a:p>
          <a:p>
            <a:pPr marL="227965" indent="-227965">
              <a:lnSpc>
                <a:spcPct val="100000"/>
              </a:lnSpc>
            </a:pPr>
            <a:r>
              <a:rPr lang="en-GB" sz="1600" dirty="0"/>
              <a:t>NHS L&amp;D receive voluntary and mandatory referrals from custody police staff with cell sweeps sometimes undertaken to pick up anyone missed, although these don’t occur as frequently as CGL workers; NHS L&amp;D sometimes refers service-users onto CGL via an internet webpage </a:t>
            </a:r>
          </a:p>
          <a:p>
            <a:pPr marL="227965" indent="-227965">
              <a:lnSpc>
                <a:spcPct val="100000"/>
              </a:lnSpc>
            </a:pPr>
            <a:r>
              <a:rPr lang="en-GB" sz="1600" dirty="0"/>
              <a:t>NHS L&amp;D report good working relationships with CGL and give examples of effective joint assessments undertaken in custody that enable service-users’ needs to be assessed holistically – this can enhance the coordination of services with long waiting lists and means that service-users are not asked the same questions by different agencies</a:t>
            </a:r>
          </a:p>
          <a:p>
            <a:pPr marL="227965" indent="-227965">
              <a:lnSpc>
                <a:spcPct val="100000"/>
              </a:lnSpc>
            </a:pPr>
            <a:r>
              <a:rPr lang="en-GB" sz="1600" dirty="0"/>
              <a:t>NHS L&amp;D workers typically have a background in nursing and mental health and thus lack advanced knowledge of substance misuse and CGL’s treatment offer; NHS L&amp;D workers also don’t have access to information on past interactions between service-users and drug treatment services which, they say, is useful to know when having discussions with service-users who have substance misuse needs</a:t>
            </a:r>
            <a:endParaRPr lang="en-GB" sz="1600" dirty="0">
              <a:cs typeface="Arial"/>
            </a:endParaRPr>
          </a:p>
        </p:txBody>
      </p:sp>
      <p:sp>
        <p:nvSpPr>
          <p:cNvPr id="4" name="Slide Number Placeholder 3">
            <a:extLst>
              <a:ext uri="{FF2B5EF4-FFF2-40B4-BE49-F238E27FC236}">
                <a16:creationId xmlns:a16="http://schemas.microsoft.com/office/drawing/2014/main" id="{8AFEB71D-5EB0-AEB7-FD37-BF3E5AD5E2F5}"/>
              </a:ext>
            </a:extLst>
          </p:cNvPr>
          <p:cNvSpPr>
            <a:spLocks noGrp="1"/>
          </p:cNvSpPr>
          <p:nvPr>
            <p:ph type="sldNum" sz="quarter" idx="12"/>
          </p:nvPr>
        </p:nvSpPr>
        <p:spPr/>
        <p:txBody>
          <a:bodyPr/>
          <a:lstStyle/>
          <a:p>
            <a:fld id="{EE1A55DE-D795-7B44-9085-719E51EC44B5}" type="slidenum">
              <a:rPr lang="en-US" smtClean="0"/>
              <a:t>33</a:t>
            </a:fld>
            <a:endParaRPr lang="en-US"/>
          </a:p>
        </p:txBody>
      </p:sp>
    </p:spTree>
    <p:extLst>
      <p:ext uri="{BB962C8B-B14F-4D97-AF65-F5344CB8AC3E}">
        <p14:creationId xmlns:p14="http://schemas.microsoft.com/office/powerpoint/2010/main" val="133692138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94738DC-D868-E458-7C89-0E8C17BF665C}"/>
              </a:ext>
            </a:extLst>
          </p:cNvPr>
          <p:cNvSpPr>
            <a:spLocks noGrp="1"/>
          </p:cNvSpPr>
          <p:nvPr>
            <p:ph type="sldNum" sz="quarter" idx="12"/>
          </p:nvPr>
        </p:nvSpPr>
        <p:spPr/>
        <p:txBody>
          <a:bodyPr/>
          <a:lstStyle/>
          <a:p>
            <a:fld id="{EE1A55DE-D795-7B44-9085-719E51EC44B5}" type="slidenum">
              <a:rPr lang="en-US" smtClean="0"/>
              <a:t>34</a:t>
            </a:fld>
            <a:endParaRPr lang="en-US"/>
          </a:p>
        </p:txBody>
      </p:sp>
      <p:sp>
        <p:nvSpPr>
          <p:cNvPr id="16" name="Rectangle 15">
            <a:extLst>
              <a:ext uri="{FF2B5EF4-FFF2-40B4-BE49-F238E27FC236}">
                <a16:creationId xmlns:a16="http://schemas.microsoft.com/office/drawing/2014/main" id="{D17B58C4-8307-2BD4-4236-2EBB7F4315D9}"/>
              </a:ext>
            </a:extLst>
          </p:cNvPr>
          <p:cNvSpPr/>
          <p:nvPr/>
        </p:nvSpPr>
        <p:spPr>
          <a:xfrm>
            <a:off x="602166" y="1170535"/>
            <a:ext cx="10798061" cy="622880"/>
          </a:xfrm>
          <a:prstGeom prst="rect">
            <a:avLst/>
          </a:prstGeom>
          <a:solidFill>
            <a:srgbClr val="FDEB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F5AF6854-336A-EB24-3178-9B2E4317C4F8}"/>
              </a:ext>
            </a:extLst>
          </p:cNvPr>
          <p:cNvSpPr/>
          <p:nvPr/>
        </p:nvSpPr>
        <p:spPr>
          <a:xfrm>
            <a:off x="253352" y="751147"/>
            <a:ext cx="697627" cy="1323439"/>
          </a:xfrm>
          <a:prstGeom prst="rect">
            <a:avLst/>
          </a:prstGeom>
        </p:spPr>
        <p:txBody>
          <a:bodyPr wrap="none">
            <a:spAutoFit/>
          </a:bodyPr>
          <a:lstStyle/>
          <a:p>
            <a:r>
              <a:rPr lang="en-GB" sz="8000" b="1" dirty="0">
                <a:solidFill>
                  <a:srgbClr val="F29330"/>
                </a:solidFill>
              </a:rPr>
              <a:t>“</a:t>
            </a:r>
            <a:endParaRPr lang="en-US" sz="8000" b="1" dirty="0">
              <a:solidFill>
                <a:srgbClr val="F29330"/>
              </a:solidFill>
            </a:endParaRPr>
          </a:p>
        </p:txBody>
      </p:sp>
      <p:sp>
        <p:nvSpPr>
          <p:cNvPr id="18" name="Rectangle 17">
            <a:extLst>
              <a:ext uri="{FF2B5EF4-FFF2-40B4-BE49-F238E27FC236}">
                <a16:creationId xmlns:a16="http://schemas.microsoft.com/office/drawing/2014/main" id="{AF24005F-B1F4-6A92-3AEC-D7D2DD8180E0}"/>
              </a:ext>
            </a:extLst>
          </p:cNvPr>
          <p:cNvSpPr/>
          <p:nvPr/>
        </p:nvSpPr>
        <p:spPr>
          <a:xfrm>
            <a:off x="10946225" y="1396420"/>
            <a:ext cx="697627" cy="1323439"/>
          </a:xfrm>
          <a:prstGeom prst="rect">
            <a:avLst/>
          </a:prstGeom>
        </p:spPr>
        <p:txBody>
          <a:bodyPr wrap="none">
            <a:spAutoFit/>
          </a:bodyPr>
          <a:lstStyle/>
          <a:p>
            <a:r>
              <a:rPr lang="en-GB" sz="8000" b="1" dirty="0">
                <a:solidFill>
                  <a:srgbClr val="F29330"/>
                </a:solidFill>
              </a:rPr>
              <a:t>”</a:t>
            </a:r>
            <a:endParaRPr lang="en-US" sz="8000" b="1" dirty="0">
              <a:solidFill>
                <a:srgbClr val="F29330"/>
              </a:solidFill>
            </a:endParaRPr>
          </a:p>
        </p:txBody>
      </p:sp>
      <p:sp>
        <p:nvSpPr>
          <p:cNvPr id="19" name="Rectangle 18">
            <a:extLst>
              <a:ext uri="{FF2B5EF4-FFF2-40B4-BE49-F238E27FC236}">
                <a16:creationId xmlns:a16="http://schemas.microsoft.com/office/drawing/2014/main" id="{EBFDBFFA-80D6-B311-34F2-AAAB4108093D}"/>
              </a:ext>
            </a:extLst>
          </p:cNvPr>
          <p:cNvSpPr/>
          <p:nvPr/>
        </p:nvSpPr>
        <p:spPr>
          <a:xfrm>
            <a:off x="602166" y="2529514"/>
            <a:ext cx="10798061" cy="904052"/>
          </a:xfrm>
          <a:prstGeom prst="rect">
            <a:avLst/>
          </a:prstGeom>
          <a:solidFill>
            <a:srgbClr val="FDEB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1954457E-F29E-9D1D-037E-0CBC8A6C536C}"/>
              </a:ext>
            </a:extLst>
          </p:cNvPr>
          <p:cNvSpPr/>
          <p:nvPr/>
        </p:nvSpPr>
        <p:spPr>
          <a:xfrm>
            <a:off x="253352" y="2099853"/>
            <a:ext cx="697627" cy="1323439"/>
          </a:xfrm>
          <a:prstGeom prst="rect">
            <a:avLst/>
          </a:prstGeom>
        </p:spPr>
        <p:txBody>
          <a:bodyPr wrap="none">
            <a:spAutoFit/>
          </a:bodyPr>
          <a:lstStyle/>
          <a:p>
            <a:r>
              <a:rPr lang="en-GB" sz="8000" b="1" dirty="0">
                <a:solidFill>
                  <a:srgbClr val="F29330"/>
                </a:solidFill>
              </a:rPr>
              <a:t>“</a:t>
            </a:r>
            <a:endParaRPr lang="en-US" sz="8000" b="1" dirty="0">
              <a:solidFill>
                <a:srgbClr val="F29330"/>
              </a:solidFill>
            </a:endParaRPr>
          </a:p>
        </p:txBody>
      </p:sp>
      <p:sp>
        <p:nvSpPr>
          <p:cNvPr id="21" name="Rectangle 20">
            <a:extLst>
              <a:ext uri="{FF2B5EF4-FFF2-40B4-BE49-F238E27FC236}">
                <a16:creationId xmlns:a16="http://schemas.microsoft.com/office/drawing/2014/main" id="{061F5CF8-41CA-E1CF-5FE7-2C038C580E69}"/>
              </a:ext>
            </a:extLst>
          </p:cNvPr>
          <p:cNvSpPr/>
          <p:nvPr/>
        </p:nvSpPr>
        <p:spPr>
          <a:xfrm>
            <a:off x="10946225" y="2971732"/>
            <a:ext cx="697627" cy="1323439"/>
          </a:xfrm>
          <a:prstGeom prst="rect">
            <a:avLst/>
          </a:prstGeom>
        </p:spPr>
        <p:txBody>
          <a:bodyPr wrap="none">
            <a:spAutoFit/>
          </a:bodyPr>
          <a:lstStyle/>
          <a:p>
            <a:r>
              <a:rPr lang="en-GB" sz="8000" b="1" dirty="0">
                <a:solidFill>
                  <a:srgbClr val="F29330"/>
                </a:solidFill>
              </a:rPr>
              <a:t>”</a:t>
            </a:r>
            <a:endParaRPr lang="en-US" sz="8000" b="1" dirty="0">
              <a:solidFill>
                <a:srgbClr val="F29330"/>
              </a:solidFill>
            </a:endParaRPr>
          </a:p>
        </p:txBody>
      </p:sp>
      <p:sp>
        <p:nvSpPr>
          <p:cNvPr id="22" name="Rectangle 21">
            <a:extLst>
              <a:ext uri="{FF2B5EF4-FFF2-40B4-BE49-F238E27FC236}">
                <a16:creationId xmlns:a16="http://schemas.microsoft.com/office/drawing/2014/main" id="{A93F0382-5072-047D-29A7-FB0E22AD0173}"/>
              </a:ext>
            </a:extLst>
          </p:cNvPr>
          <p:cNvSpPr/>
          <p:nvPr/>
        </p:nvSpPr>
        <p:spPr>
          <a:xfrm>
            <a:off x="602166" y="4318203"/>
            <a:ext cx="10798061" cy="1342822"/>
          </a:xfrm>
          <a:prstGeom prst="rect">
            <a:avLst/>
          </a:prstGeom>
          <a:solidFill>
            <a:srgbClr val="FDEB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B00C69E9-2644-D38E-26FC-AC5A2B16E9B2}"/>
              </a:ext>
            </a:extLst>
          </p:cNvPr>
          <p:cNvSpPr/>
          <p:nvPr/>
        </p:nvSpPr>
        <p:spPr>
          <a:xfrm>
            <a:off x="253352" y="3898815"/>
            <a:ext cx="697627" cy="1323439"/>
          </a:xfrm>
          <a:prstGeom prst="rect">
            <a:avLst/>
          </a:prstGeom>
        </p:spPr>
        <p:txBody>
          <a:bodyPr wrap="none">
            <a:spAutoFit/>
          </a:bodyPr>
          <a:lstStyle/>
          <a:p>
            <a:r>
              <a:rPr lang="en-GB" sz="8000" b="1" dirty="0">
                <a:solidFill>
                  <a:srgbClr val="F29330"/>
                </a:solidFill>
              </a:rPr>
              <a:t>“</a:t>
            </a:r>
            <a:endParaRPr lang="en-US" sz="8000" b="1" dirty="0">
              <a:solidFill>
                <a:srgbClr val="F29330"/>
              </a:solidFill>
            </a:endParaRPr>
          </a:p>
        </p:txBody>
      </p:sp>
      <p:sp>
        <p:nvSpPr>
          <p:cNvPr id="24" name="Rectangle 23">
            <a:extLst>
              <a:ext uri="{FF2B5EF4-FFF2-40B4-BE49-F238E27FC236}">
                <a16:creationId xmlns:a16="http://schemas.microsoft.com/office/drawing/2014/main" id="{372E1497-ACE6-A5B2-6B33-9ABB39E744D3}"/>
              </a:ext>
            </a:extLst>
          </p:cNvPr>
          <p:cNvSpPr/>
          <p:nvPr/>
        </p:nvSpPr>
        <p:spPr>
          <a:xfrm>
            <a:off x="10946225" y="5268292"/>
            <a:ext cx="697627" cy="1323439"/>
          </a:xfrm>
          <a:prstGeom prst="rect">
            <a:avLst/>
          </a:prstGeom>
        </p:spPr>
        <p:txBody>
          <a:bodyPr wrap="none">
            <a:spAutoFit/>
          </a:bodyPr>
          <a:lstStyle/>
          <a:p>
            <a:r>
              <a:rPr lang="en-GB" sz="8000" b="1" dirty="0">
                <a:solidFill>
                  <a:srgbClr val="F29330"/>
                </a:solidFill>
              </a:rPr>
              <a:t>”</a:t>
            </a:r>
            <a:endParaRPr lang="en-US" sz="8000" b="1" dirty="0">
              <a:solidFill>
                <a:srgbClr val="F29330"/>
              </a:solidFill>
            </a:endParaRPr>
          </a:p>
        </p:txBody>
      </p:sp>
      <p:sp>
        <p:nvSpPr>
          <p:cNvPr id="26" name="TextBox 25">
            <a:extLst>
              <a:ext uri="{FF2B5EF4-FFF2-40B4-BE49-F238E27FC236}">
                <a16:creationId xmlns:a16="http://schemas.microsoft.com/office/drawing/2014/main" id="{009771E4-072F-CAAC-81BF-94DC04FE898B}"/>
              </a:ext>
            </a:extLst>
          </p:cNvPr>
          <p:cNvSpPr txBox="1"/>
          <p:nvPr/>
        </p:nvSpPr>
        <p:spPr>
          <a:xfrm>
            <a:off x="947738" y="690034"/>
            <a:ext cx="6162636" cy="338554"/>
          </a:xfrm>
          <a:prstGeom prst="rect">
            <a:avLst/>
          </a:prstGeom>
          <a:noFill/>
        </p:spPr>
        <p:txBody>
          <a:bodyPr wrap="square">
            <a:spAutoFit/>
          </a:bodyPr>
          <a:lstStyle/>
          <a:p>
            <a:r>
              <a:rPr lang="en-GB" sz="1600" b="1" u="none" strike="noStrike" dirty="0">
                <a:solidFill>
                  <a:srgbClr val="193E72"/>
                </a:solidFill>
                <a:effectLst/>
                <a:latin typeface="Arial" panose="020B0604020202020204" pitchFamily="34" charset="0"/>
              </a:rPr>
              <a:t>CGL and NHS L&amp;D collaborating in the past:</a:t>
            </a:r>
            <a:endParaRPr lang="en-US" sz="1600" b="1" dirty="0">
              <a:solidFill>
                <a:srgbClr val="193E72"/>
              </a:solidFill>
            </a:endParaRPr>
          </a:p>
        </p:txBody>
      </p:sp>
      <p:sp>
        <p:nvSpPr>
          <p:cNvPr id="28" name="TextBox 27">
            <a:extLst>
              <a:ext uri="{FF2B5EF4-FFF2-40B4-BE49-F238E27FC236}">
                <a16:creationId xmlns:a16="http://schemas.microsoft.com/office/drawing/2014/main" id="{7CD20CA1-F9A4-32C1-8D50-9E9D7D3F9EAA}"/>
              </a:ext>
            </a:extLst>
          </p:cNvPr>
          <p:cNvSpPr txBox="1"/>
          <p:nvPr/>
        </p:nvSpPr>
        <p:spPr>
          <a:xfrm>
            <a:off x="947738" y="1166162"/>
            <a:ext cx="9995246" cy="584775"/>
          </a:xfrm>
          <a:prstGeom prst="rect">
            <a:avLst/>
          </a:prstGeom>
          <a:noFill/>
        </p:spPr>
        <p:txBody>
          <a:bodyPr wrap="square">
            <a:spAutoFit/>
          </a:bodyPr>
          <a:lstStyle/>
          <a:p>
            <a:r>
              <a:rPr lang="en-GB" sz="1600" b="0" i="1" u="none" strike="noStrike" dirty="0">
                <a:solidFill>
                  <a:srgbClr val="193E72"/>
                </a:solidFill>
                <a:effectLst/>
                <a:latin typeface="Arial" panose="020B0604020202020204" pitchFamily="34" charset="0"/>
              </a:rPr>
              <a:t>Quite often we’ll do a cell visit together and we’ll tie it in together. That stops two or three people going up to the cells [separately], all asking maybe the same questions</a:t>
            </a:r>
            <a:endParaRPr lang="en-US" sz="1600" dirty="0">
              <a:solidFill>
                <a:srgbClr val="193E72"/>
              </a:solidFill>
            </a:endParaRPr>
          </a:p>
        </p:txBody>
      </p:sp>
      <p:sp>
        <p:nvSpPr>
          <p:cNvPr id="30" name="TextBox 29">
            <a:extLst>
              <a:ext uri="{FF2B5EF4-FFF2-40B4-BE49-F238E27FC236}">
                <a16:creationId xmlns:a16="http://schemas.microsoft.com/office/drawing/2014/main" id="{C979004E-FB7F-40BB-ACA7-4EBF2831BC94}"/>
              </a:ext>
            </a:extLst>
          </p:cNvPr>
          <p:cNvSpPr txBox="1"/>
          <p:nvPr/>
        </p:nvSpPr>
        <p:spPr>
          <a:xfrm>
            <a:off x="954219" y="2027583"/>
            <a:ext cx="10446007" cy="338554"/>
          </a:xfrm>
          <a:prstGeom prst="rect">
            <a:avLst/>
          </a:prstGeom>
          <a:noFill/>
        </p:spPr>
        <p:txBody>
          <a:bodyPr wrap="square">
            <a:spAutoFit/>
          </a:bodyPr>
          <a:lstStyle/>
          <a:p>
            <a:r>
              <a:rPr lang="en-GB" sz="1600" b="1" dirty="0">
                <a:solidFill>
                  <a:srgbClr val="193E72"/>
                </a:solidFill>
                <a:latin typeface="Arial" panose="020B0604020202020204" pitchFamily="34" charset="0"/>
              </a:rPr>
              <a:t>The requirement of substance misuse knowledge and skills in custody plus NHS L&amp;D training need</a:t>
            </a:r>
            <a:r>
              <a:rPr lang="en-GB" sz="1600" b="1" u="none" strike="noStrike" dirty="0">
                <a:solidFill>
                  <a:srgbClr val="193E72"/>
                </a:solidFill>
                <a:effectLst/>
                <a:latin typeface="Arial" panose="020B0604020202020204" pitchFamily="34" charset="0"/>
              </a:rPr>
              <a:t>:</a:t>
            </a:r>
            <a:endParaRPr lang="en-US" sz="1600" b="1" dirty="0">
              <a:solidFill>
                <a:srgbClr val="193E72"/>
              </a:solidFill>
            </a:endParaRPr>
          </a:p>
        </p:txBody>
      </p:sp>
      <p:sp>
        <p:nvSpPr>
          <p:cNvPr id="32" name="TextBox 31">
            <a:extLst>
              <a:ext uri="{FF2B5EF4-FFF2-40B4-BE49-F238E27FC236}">
                <a16:creationId xmlns:a16="http://schemas.microsoft.com/office/drawing/2014/main" id="{E42CEA04-7F78-523D-0EEF-24B609B11FBB}"/>
              </a:ext>
            </a:extLst>
          </p:cNvPr>
          <p:cNvSpPr txBox="1"/>
          <p:nvPr/>
        </p:nvSpPr>
        <p:spPr>
          <a:xfrm>
            <a:off x="954219" y="2562482"/>
            <a:ext cx="9988765" cy="1384995"/>
          </a:xfrm>
          <a:prstGeom prst="rect">
            <a:avLst/>
          </a:prstGeom>
          <a:noFill/>
        </p:spPr>
        <p:txBody>
          <a:bodyPr wrap="square">
            <a:spAutoFit/>
          </a:bodyPr>
          <a:lstStyle/>
          <a:p>
            <a:pPr rtl="0">
              <a:spcBef>
                <a:spcPts val="1000"/>
              </a:spcBef>
              <a:spcAft>
                <a:spcPts val="0"/>
              </a:spcAft>
            </a:pPr>
            <a:r>
              <a:rPr lang="en-GB" sz="1600" b="0" i="1" u="none" strike="noStrike" dirty="0">
                <a:solidFill>
                  <a:srgbClr val="193E72"/>
                </a:solidFill>
                <a:effectLst/>
              </a:rPr>
              <a:t>There are discussions and queries about people on methadone and there are different scripts. I’m not a specialist in any of that kind of thing and the different systems and where to get it from and signpost. I think having somewhere with that knowledge based in custody would be an advantage</a:t>
            </a:r>
            <a:endParaRPr lang="en-GB" sz="1600" b="0" dirty="0">
              <a:solidFill>
                <a:srgbClr val="193E72"/>
              </a:solidFill>
              <a:effectLst/>
            </a:endParaRPr>
          </a:p>
          <a:p>
            <a:br>
              <a:rPr lang="en-GB" dirty="0"/>
            </a:br>
            <a:endParaRPr lang="en-US" dirty="0"/>
          </a:p>
        </p:txBody>
      </p:sp>
      <p:sp>
        <p:nvSpPr>
          <p:cNvPr id="34" name="TextBox 33">
            <a:extLst>
              <a:ext uri="{FF2B5EF4-FFF2-40B4-BE49-F238E27FC236}">
                <a16:creationId xmlns:a16="http://schemas.microsoft.com/office/drawing/2014/main" id="{696B1286-781D-C29F-5C4F-2A5AEFB9961D}"/>
              </a:ext>
            </a:extLst>
          </p:cNvPr>
          <p:cNvSpPr txBox="1"/>
          <p:nvPr/>
        </p:nvSpPr>
        <p:spPr>
          <a:xfrm>
            <a:off x="947738" y="3635625"/>
            <a:ext cx="9634644" cy="1138773"/>
          </a:xfrm>
          <a:prstGeom prst="rect">
            <a:avLst/>
          </a:prstGeom>
          <a:noFill/>
        </p:spPr>
        <p:txBody>
          <a:bodyPr wrap="square">
            <a:spAutoFit/>
          </a:bodyPr>
          <a:lstStyle/>
          <a:p>
            <a:pPr rtl="0">
              <a:spcBef>
                <a:spcPts val="0"/>
              </a:spcBef>
              <a:spcAft>
                <a:spcPts val="0"/>
              </a:spcAft>
            </a:pPr>
            <a:r>
              <a:rPr lang="en-GB" sz="1600" b="1" i="0" u="none" strike="noStrike" dirty="0">
                <a:solidFill>
                  <a:srgbClr val="193E72"/>
                </a:solidFill>
                <a:effectLst/>
              </a:rPr>
              <a:t>NHS L&amp;D workers lack knowledge of past service interactions – implies need to understand interface between police (NICHE) and drug and alcohol (CRIS) service databases:</a:t>
            </a:r>
            <a:endParaRPr lang="en-GB" sz="1600" b="1" dirty="0">
              <a:solidFill>
                <a:srgbClr val="193E72"/>
              </a:solidFill>
              <a:effectLst/>
            </a:endParaRPr>
          </a:p>
          <a:p>
            <a:br>
              <a:rPr lang="en-GB" dirty="0"/>
            </a:br>
            <a:endParaRPr lang="en-US" dirty="0"/>
          </a:p>
        </p:txBody>
      </p:sp>
      <p:sp>
        <p:nvSpPr>
          <p:cNvPr id="36" name="TextBox 35">
            <a:extLst>
              <a:ext uri="{FF2B5EF4-FFF2-40B4-BE49-F238E27FC236}">
                <a16:creationId xmlns:a16="http://schemas.microsoft.com/office/drawing/2014/main" id="{B86A3CFF-6526-56AF-8804-055EA01E369B}"/>
              </a:ext>
            </a:extLst>
          </p:cNvPr>
          <p:cNvSpPr txBox="1"/>
          <p:nvPr/>
        </p:nvSpPr>
        <p:spPr>
          <a:xfrm>
            <a:off x="947738" y="4318203"/>
            <a:ext cx="9995246" cy="1815882"/>
          </a:xfrm>
          <a:prstGeom prst="rect">
            <a:avLst/>
          </a:prstGeom>
          <a:noFill/>
        </p:spPr>
        <p:txBody>
          <a:bodyPr wrap="square">
            <a:spAutoFit/>
          </a:bodyPr>
          <a:lstStyle/>
          <a:p>
            <a:pPr rtl="0">
              <a:spcBef>
                <a:spcPts val="0"/>
              </a:spcBef>
              <a:spcAft>
                <a:spcPts val="0"/>
              </a:spcAft>
            </a:pPr>
            <a:r>
              <a:rPr lang="en-GB" sz="1600" i="1" u="none" strike="noStrike" dirty="0">
                <a:solidFill>
                  <a:srgbClr val="193E72"/>
                </a:solidFill>
                <a:effectLst/>
              </a:rPr>
              <a:t>Sometimes when … [a service-user] is telling us that they are working with CGL and they might not be sure when their next appointment is or they can’t recollect who the worker is, sometimes we say is it okay if we try and ring CGL and find out why you’re in here and we do. I totally understand it confidentiality-wise but sometimes they won’t share that information with us so sometimes we won’t even know whether they are actually an existing open referral with CGL </a:t>
            </a:r>
            <a:endParaRPr lang="en-GB" sz="1600" i="1" dirty="0">
              <a:solidFill>
                <a:srgbClr val="193E72"/>
              </a:solidFill>
              <a:effectLst/>
            </a:endParaRPr>
          </a:p>
          <a:p>
            <a:br>
              <a:rPr lang="en-GB" sz="1600" i="1" dirty="0">
                <a:solidFill>
                  <a:srgbClr val="193E72"/>
                </a:solidFill>
              </a:rPr>
            </a:br>
            <a:endParaRPr lang="en-US" sz="1600" i="1" dirty="0">
              <a:solidFill>
                <a:srgbClr val="193E72"/>
              </a:solidFill>
            </a:endParaRPr>
          </a:p>
        </p:txBody>
      </p:sp>
    </p:spTree>
    <p:extLst>
      <p:ext uri="{BB962C8B-B14F-4D97-AF65-F5344CB8AC3E}">
        <p14:creationId xmlns:p14="http://schemas.microsoft.com/office/powerpoint/2010/main" val="51085296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5FF39FA-CF5F-FAF6-BFC9-568364B32532}"/>
              </a:ext>
            </a:extLst>
          </p:cNvPr>
          <p:cNvSpPr>
            <a:spLocks noGrp="1"/>
          </p:cNvSpPr>
          <p:nvPr>
            <p:ph type="title"/>
          </p:nvPr>
        </p:nvSpPr>
        <p:spPr>
          <a:xfrm>
            <a:off x="1980849" y="2662734"/>
            <a:ext cx="7163151" cy="2670048"/>
          </a:xfrm>
        </p:spPr>
        <p:txBody>
          <a:bodyPr/>
          <a:lstStyle/>
          <a:p>
            <a:r>
              <a:rPr lang="en-US" dirty="0"/>
              <a:t>Findings:</a:t>
            </a:r>
            <a:br>
              <a:rPr lang="en-US" dirty="0"/>
            </a:br>
            <a:br>
              <a:rPr lang="en-US" dirty="0"/>
            </a:br>
            <a:r>
              <a:rPr lang="en-US" sz="3200" b="1" dirty="0"/>
              <a:t>Section 3: Assessing the custody and community settings as entry points into treatment</a:t>
            </a:r>
          </a:p>
        </p:txBody>
      </p:sp>
      <p:sp>
        <p:nvSpPr>
          <p:cNvPr id="4" name="Slide Number Placeholder 3">
            <a:extLst>
              <a:ext uri="{FF2B5EF4-FFF2-40B4-BE49-F238E27FC236}">
                <a16:creationId xmlns:a16="http://schemas.microsoft.com/office/drawing/2014/main" id="{E4A068E4-054D-DB20-B370-563BF7835BB5}"/>
              </a:ext>
            </a:extLst>
          </p:cNvPr>
          <p:cNvSpPr>
            <a:spLocks noGrp="1"/>
          </p:cNvSpPr>
          <p:nvPr>
            <p:ph type="sldNum" sz="quarter" idx="12"/>
          </p:nvPr>
        </p:nvSpPr>
        <p:spPr/>
        <p:txBody>
          <a:bodyPr/>
          <a:lstStyle/>
          <a:p>
            <a:fld id="{EE1A55DE-D795-7B44-9085-719E51EC44B5}" type="slidenum">
              <a:rPr lang="en-US" smtClean="0"/>
              <a:t>35</a:t>
            </a:fld>
            <a:endParaRPr lang="en-US"/>
          </a:p>
        </p:txBody>
      </p:sp>
    </p:spTree>
    <p:extLst>
      <p:ext uri="{BB962C8B-B14F-4D97-AF65-F5344CB8AC3E}">
        <p14:creationId xmlns:p14="http://schemas.microsoft.com/office/powerpoint/2010/main" val="427097120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4A407E2-B82B-E236-DBCA-3712DA8A361F}"/>
              </a:ext>
            </a:extLst>
          </p:cNvPr>
          <p:cNvSpPr>
            <a:spLocks noGrp="1"/>
          </p:cNvSpPr>
          <p:nvPr>
            <p:ph type="sldNum" sz="quarter" idx="12"/>
          </p:nvPr>
        </p:nvSpPr>
        <p:spPr/>
        <p:txBody>
          <a:bodyPr/>
          <a:lstStyle/>
          <a:p>
            <a:fld id="{EE1A55DE-D795-7B44-9085-719E51EC44B5}" type="slidenum">
              <a:rPr lang="en-US" smtClean="0"/>
              <a:t>36</a:t>
            </a:fld>
            <a:endParaRPr lang="en-US"/>
          </a:p>
        </p:txBody>
      </p:sp>
      <p:sp>
        <p:nvSpPr>
          <p:cNvPr id="2" name="Title 1"/>
          <p:cNvSpPr>
            <a:spLocks noGrp="1"/>
          </p:cNvSpPr>
          <p:nvPr>
            <p:ph type="title"/>
          </p:nvPr>
        </p:nvSpPr>
        <p:spPr>
          <a:xfrm>
            <a:off x="624433" y="657225"/>
            <a:ext cx="10657448" cy="394353"/>
          </a:xfrm>
        </p:spPr>
        <p:txBody>
          <a:bodyPr>
            <a:normAutofit fontScale="90000"/>
          </a:bodyPr>
          <a:lstStyle/>
          <a:p>
            <a:r>
              <a:rPr lang="en-GB" b="1" dirty="0"/>
              <a:t>Introduction</a:t>
            </a:r>
          </a:p>
        </p:txBody>
      </p:sp>
      <p:sp>
        <p:nvSpPr>
          <p:cNvPr id="6" name="Content Placeholder 5">
            <a:extLst>
              <a:ext uri="{FF2B5EF4-FFF2-40B4-BE49-F238E27FC236}">
                <a16:creationId xmlns:a16="http://schemas.microsoft.com/office/drawing/2014/main" id="{C4207CBA-DA56-A81D-C865-1135994F1B90}"/>
              </a:ext>
            </a:extLst>
          </p:cNvPr>
          <p:cNvSpPr>
            <a:spLocks noGrp="1"/>
          </p:cNvSpPr>
          <p:nvPr>
            <p:ph idx="1"/>
          </p:nvPr>
        </p:nvSpPr>
        <p:spPr>
          <a:xfrm>
            <a:off x="624469" y="1376364"/>
            <a:ext cx="10656306" cy="4465972"/>
          </a:xfrm>
        </p:spPr>
        <p:txBody>
          <a:bodyPr>
            <a:normAutofit/>
          </a:bodyPr>
          <a:lstStyle/>
          <a:p>
            <a:pPr marL="0" indent="0">
              <a:lnSpc>
                <a:spcPct val="100000"/>
              </a:lnSpc>
              <a:spcAft>
                <a:spcPts val="800"/>
              </a:spcAft>
              <a:buNone/>
            </a:pPr>
            <a:r>
              <a:rPr lang="en-GB" sz="1600" dirty="0">
                <a:solidFill>
                  <a:srgbClr val="002060"/>
                </a:solidFill>
                <a:effectLst/>
                <a:latin typeface="+mj-lt"/>
                <a:ea typeface="Arial" panose="020B0604020202020204" pitchFamily="34" charset="0"/>
                <a:cs typeface="Times New Roman" panose="02020603050405020304" pitchFamily="18" charset="0"/>
              </a:rPr>
              <a:t>This section builds on the analysis of </a:t>
            </a:r>
            <a:r>
              <a:rPr lang="en-GB" sz="1600" dirty="0">
                <a:solidFill>
                  <a:srgbClr val="002060"/>
                </a:solidFill>
                <a:latin typeface="+mj-lt"/>
                <a:ea typeface="Arial" panose="020B0604020202020204" pitchFamily="34" charset="0"/>
                <a:cs typeface="Times New Roman" panose="02020603050405020304" pitchFamily="18" charset="0"/>
              </a:rPr>
              <a:t>frontline staff roles and contributions to </a:t>
            </a:r>
            <a:r>
              <a:rPr lang="en-GB" sz="1600" dirty="0">
                <a:solidFill>
                  <a:srgbClr val="002060"/>
                </a:solidFill>
                <a:effectLst/>
                <a:latin typeface="+mj-lt"/>
                <a:ea typeface="Arial" panose="020B0604020202020204" pitchFamily="34" charset="0"/>
                <a:cs typeface="Times New Roman" panose="02020603050405020304" pitchFamily="18" charset="0"/>
              </a:rPr>
              <a:t>set </a:t>
            </a:r>
            <a:r>
              <a:rPr lang="en-GB" sz="1600" dirty="0">
                <a:solidFill>
                  <a:srgbClr val="002060"/>
                </a:solidFill>
                <a:latin typeface="+mj-lt"/>
                <a:ea typeface="Arial" panose="020B0604020202020204" pitchFamily="34" charset="0"/>
                <a:cs typeface="Times New Roman" panose="02020603050405020304" pitchFamily="18" charset="0"/>
              </a:rPr>
              <a:t>out </a:t>
            </a:r>
            <a:r>
              <a:rPr lang="en-GB" sz="1600" dirty="0">
                <a:solidFill>
                  <a:srgbClr val="002060"/>
                </a:solidFill>
                <a:effectLst/>
                <a:latin typeface="+mj-lt"/>
                <a:ea typeface="Arial" panose="020B0604020202020204" pitchFamily="34" charset="0"/>
                <a:cs typeface="Times New Roman" panose="02020603050405020304" pitchFamily="18" charset="0"/>
              </a:rPr>
              <a:t>the strengths and weaknesses of the custody and community settings as entry points into treatment.</a:t>
            </a:r>
            <a:r>
              <a:rPr lang="en-GB" sz="1600" dirty="0">
                <a:effectLst/>
                <a:latin typeface="Calibri" panose="020F0502020204030204" pitchFamily="34" charset="0"/>
                <a:ea typeface="Calibri" panose="020F0502020204030204" pitchFamily="34" charset="0"/>
              </a:rPr>
              <a:t> </a:t>
            </a:r>
            <a:r>
              <a:rPr lang="en-GB" sz="1600" dirty="0">
                <a:effectLst/>
                <a:ea typeface="Calibri" panose="020F0502020204030204" pitchFamily="34" charset="0"/>
              </a:rPr>
              <a:t>By community setting, we mean those settings that are external to the custody suite that present opportunities for upstream intervention prior to service users’ entry into custody through interagency work involving neighbourhood police, CGL and other relevant agencies (e.g., youth services).</a:t>
            </a:r>
            <a:endParaRPr lang="en-GB" sz="1600" dirty="0">
              <a:solidFill>
                <a:srgbClr val="002060"/>
              </a:solidFill>
              <a:effectLst/>
              <a:ea typeface="Arial" panose="020B0604020202020204" pitchFamily="34" charset="0"/>
              <a:cs typeface="Times New Roman" panose="02020603050405020304" pitchFamily="18" charset="0"/>
            </a:endParaRPr>
          </a:p>
          <a:p>
            <a:pPr marL="0" indent="0">
              <a:lnSpc>
                <a:spcPct val="100000"/>
              </a:lnSpc>
              <a:buNone/>
            </a:pPr>
            <a:r>
              <a:rPr lang="en-GB" sz="1600" dirty="0">
                <a:latin typeface="+mj-lt"/>
              </a:rPr>
              <a:t>The findings suggest strengths and weakness across both settings, with custody offering a reactive model oriented to downstream treatment and prevention; by contrast, the community setting presents opportunities for upstream prevention but lacks established organisational relationships and pathways into treatment.</a:t>
            </a:r>
          </a:p>
          <a:p>
            <a:pPr marL="0" indent="0">
              <a:buNone/>
            </a:pPr>
            <a:endParaRPr lang="en-GB" sz="1800" dirty="0">
              <a:latin typeface="+mj-lt"/>
            </a:endParaRPr>
          </a:p>
        </p:txBody>
      </p:sp>
    </p:spTree>
    <p:extLst>
      <p:ext uri="{BB962C8B-B14F-4D97-AF65-F5344CB8AC3E}">
        <p14:creationId xmlns:p14="http://schemas.microsoft.com/office/powerpoint/2010/main" val="157290876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51DC0B-B012-B79E-28C0-85498A2007F5}"/>
              </a:ext>
            </a:extLst>
          </p:cNvPr>
          <p:cNvSpPr>
            <a:spLocks noGrp="1"/>
          </p:cNvSpPr>
          <p:nvPr>
            <p:ph type="title"/>
          </p:nvPr>
        </p:nvSpPr>
        <p:spPr>
          <a:xfrm>
            <a:off x="600721" y="345693"/>
            <a:ext cx="10753079" cy="323385"/>
          </a:xfrm>
        </p:spPr>
        <p:txBody>
          <a:bodyPr>
            <a:normAutofit fontScale="90000"/>
          </a:bodyPr>
          <a:lstStyle/>
          <a:p>
            <a:r>
              <a:rPr lang="en-GB" b="1" dirty="0"/>
              <a:t>Assessing the custody suite setting </a:t>
            </a:r>
          </a:p>
        </p:txBody>
      </p:sp>
      <p:sp>
        <p:nvSpPr>
          <p:cNvPr id="3" name="Content Placeholder 2">
            <a:extLst>
              <a:ext uri="{FF2B5EF4-FFF2-40B4-BE49-F238E27FC236}">
                <a16:creationId xmlns:a16="http://schemas.microsoft.com/office/drawing/2014/main" id="{108A2AEE-D458-886B-952F-CD5FBE40DECE}"/>
              </a:ext>
            </a:extLst>
          </p:cNvPr>
          <p:cNvSpPr>
            <a:spLocks noGrp="1"/>
          </p:cNvSpPr>
          <p:nvPr>
            <p:ph idx="1"/>
          </p:nvPr>
        </p:nvSpPr>
        <p:spPr>
          <a:xfrm>
            <a:off x="600721" y="1025916"/>
            <a:ext cx="10753079" cy="4635114"/>
          </a:xfrm>
        </p:spPr>
        <p:txBody>
          <a:bodyPr numCol="2" spcCol="360000">
            <a:noAutofit/>
          </a:bodyPr>
          <a:lstStyle/>
          <a:p>
            <a:pPr marL="0" indent="0">
              <a:lnSpc>
                <a:spcPct val="100000"/>
              </a:lnSpc>
              <a:buNone/>
            </a:pPr>
            <a:r>
              <a:rPr lang="en-GB" sz="1600" b="1" dirty="0"/>
              <a:t>Strengths:</a:t>
            </a:r>
          </a:p>
          <a:p>
            <a:pPr>
              <a:lnSpc>
                <a:spcPct val="100000"/>
              </a:lnSpc>
            </a:pPr>
            <a:r>
              <a:rPr lang="en-GB" sz="1600" dirty="0"/>
              <a:t>Previous custody-treatment processes and working relationships provide a foundation to build on</a:t>
            </a:r>
          </a:p>
          <a:p>
            <a:pPr>
              <a:lnSpc>
                <a:spcPct val="100000"/>
              </a:lnSpc>
            </a:pPr>
            <a:r>
              <a:rPr lang="en-GB" sz="1600" dirty="0"/>
              <a:t>Regular contact between custody suite police staff and service-users and permanent presence of NHS L&amp;D</a:t>
            </a:r>
          </a:p>
          <a:p>
            <a:pPr>
              <a:lnSpc>
                <a:spcPct val="100000"/>
              </a:lnSpc>
            </a:pPr>
            <a:r>
              <a:rPr lang="en-GB" sz="1600" dirty="0"/>
              <a:t>Good working relationships reported across police, CGL and NHS L&amp;D </a:t>
            </a:r>
          </a:p>
          <a:p>
            <a:pPr>
              <a:lnSpc>
                <a:spcPct val="100000"/>
              </a:lnSpc>
            </a:pPr>
            <a:r>
              <a:rPr lang="en-GB" sz="1600" dirty="0"/>
              <a:t>Service-users are a captive audience and, for some, it may be an opportune moment to reflect on links between their substance misuse and crime; opportunities are also presented for substance misuse workers to reconnect with service-users who they already know to talk about ongoing needs and facilitate re-engagement</a:t>
            </a:r>
          </a:p>
          <a:p>
            <a:pPr marL="0" indent="0">
              <a:lnSpc>
                <a:spcPct val="100000"/>
              </a:lnSpc>
              <a:buNone/>
            </a:pPr>
            <a:endParaRPr lang="en-GB" sz="1600" b="1" dirty="0"/>
          </a:p>
          <a:p>
            <a:pPr marL="0" indent="0">
              <a:lnSpc>
                <a:spcPct val="100000"/>
              </a:lnSpc>
              <a:buNone/>
            </a:pPr>
            <a:r>
              <a:rPr lang="en-GB" sz="1600" b="1" dirty="0"/>
              <a:t>Weaknesses:  </a:t>
            </a:r>
          </a:p>
          <a:p>
            <a:pPr>
              <a:lnSpc>
                <a:spcPct val="100000"/>
              </a:lnSpc>
            </a:pPr>
            <a:r>
              <a:rPr lang="en-GB" sz="1600" b="1" dirty="0"/>
              <a:t>Reactive model: </a:t>
            </a:r>
            <a:r>
              <a:rPr lang="en-GB" sz="1600" dirty="0"/>
              <a:t>preventative only in a ‘downstream’ sense – options for upstream prevention missed</a:t>
            </a:r>
          </a:p>
          <a:p>
            <a:pPr>
              <a:lnSpc>
                <a:spcPct val="100000"/>
              </a:lnSpc>
            </a:pPr>
            <a:r>
              <a:rPr lang="en-GB" sz="1600" dirty="0"/>
              <a:t>Challenging environment to enact improvements due to high police staff turnover and service pressures</a:t>
            </a:r>
          </a:p>
          <a:p>
            <a:pPr>
              <a:lnSpc>
                <a:spcPct val="100000"/>
              </a:lnSpc>
            </a:pPr>
            <a:r>
              <a:rPr lang="en-GB" sz="1600" dirty="0"/>
              <a:t>Police staff and NHS L&amp;D lack capacity and skills to effectively support substance users yet footfall is too low to warrant a permanent CGL presence; there are data gaps on numbers going through custody which make it difficult to make informed commissioning decisions </a:t>
            </a:r>
          </a:p>
          <a:p>
            <a:pPr>
              <a:lnSpc>
                <a:spcPct val="100000"/>
              </a:lnSpc>
            </a:pPr>
            <a:r>
              <a:rPr lang="en-GB" sz="1600" dirty="0"/>
              <a:t>Service-users sometimes have a negative perception of police staff that makes it difficult for police to acquire accurate information about substance use and gain consent for a referral; it may not be an opportune moment for people who are going through drug or alcohol withdrawal </a:t>
            </a:r>
          </a:p>
        </p:txBody>
      </p:sp>
      <p:sp>
        <p:nvSpPr>
          <p:cNvPr id="4" name="Slide Number Placeholder 3">
            <a:extLst>
              <a:ext uri="{FF2B5EF4-FFF2-40B4-BE49-F238E27FC236}">
                <a16:creationId xmlns:a16="http://schemas.microsoft.com/office/drawing/2014/main" id="{40C3EAAA-A6C2-3956-AA57-B130F53E0C2B}"/>
              </a:ext>
            </a:extLst>
          </p:cNvPr>
          <p:cNvSpPr>
            <a:spLocks noGrp="1"/>
          </p:cNvSpPr>
          <p:nvPr>
            <p:ph type="sldNum" sz="quarter" idx="12"/>
          </p:nvPr>
        </p:nvSpPr>
        <p:spPr/>
        <p:txBody>
          <a:bodyPr/>
          <a:lstStyle/>
          <a:p>
            <a:fld id="{EE1A55DE-D795-7B44-9085-719E51EC44B5}" type="slidenum">
              <a:rPr lang="en-US" smtClean="0"/>
              <a:t>37</a:t>
            </a:fld>
            <a:endParaRPr lang="en-US"/>
          </a:p>
        </p:txBody>
      </p:sp>
    </p:spTree>
    <p:extLst>
      <p:ext uri="{BB962C8B-B14F-4D97-AF65-F5344CB8AC3E}">
        <p14:creationId xmlns:p14="http://schemas.microsoft.com/office/powerpoint/2010/main" val="206185437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140C588-3980-7B9D-8D7B-773F7D48E26D}"/>
              </a:ext>
            </a:extLst>
          </p:cNvPr>
          <p:cNvSpPr>
            <a:spLocks noGrp="1"/>
          </p:cNvSpPr>
          <p:nvPr>
            <p:ph type="sldNum" sz="quarter" idx="12"/>
          </p:nvPr>
        </p:nvSpPr>
        <p:spPr/>
        <p:txBody>
          <a:bodyPr/>
          <a:lstStyle/>
          <a:p>
            <a:fld id="{EE1A55DE-D795-7B44-9085-719E51EC44B5}" type="slidenum">
              <a:rPr lang="en-US" smtClean="0"/>
              <a:t>38</a:t>
            </a:fld>
            <a:endParaRPr lang="en-US"/>
          </a:p>
        </p:txBody>
      </p:sp>
      <p:sp>
        <p:nvSpPr>
          <p:cNvPr id="12" name="Rectangle 11">
            <a:extLst>
              <a:ext uri="{FF2B5EF4-FFF2-40B4-BE49-F238E27FC236}">
                <a16:creationId xmlns:a16="http://schemas.microsoft.com/office/drawing/2014/main" id="{B7FFDA1B-354A-D2C3-58A7-099ECAB51275}"/>
              </a:ext>
            </a:extLst>
          </p:cNvPr>
          <p:cNvSpPr/>
          <p:nvPr/>
        </p:nvSpPr>
        <p:spPr>
          <a:xfrm>
            <a:off x="602166" y="1291508"/>
            <a:ext cx="10798061" cy="851740"/>
          </a:xfrm>
          <a:prstGeom prst="rect">
            <a:avLst/>
          </a:prstGeom>
          <a:solidFill>
            <a:srgbClr val="FDEB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227F709-C022-7951-1D11-DE2316E9C319}"/>
              </a:ext>
            </a:extLst>
          </p:cNvPr>
          <p:cNvSpPr/>
          <p:nvPr/>
        </p:nvSpPr>
        <p:spPr>
          <a:xfrm>
            <a:off x="253352" y="964586"/>
            <a:ext cx="697627" cy="1323439"/>
          </a:xfrm>
          <a:prstGeom prst="rect">
            <a:avLst/>
          </a:prstGeom>
        </p:spPr>
        <p:txBody>
          <a:bodyPr wrap="none">
            <a:spAutoFit/>
          </a:bodyPr>
          <a:lstStyle/>
          <a:p>
            <a:r>
              <a:rPr lang="en-GB" sz="8000" b="1" dirty="0">
                <a:solidFill>
                  <a:srgbClr val="F29330"/>
                </a:solidFill>
              </a:rPr>
              <a:t>“</a:t>
            </a:r>
            <a:endParaRPr lang="en-US" sz="8000" b="1" dirty="0">
              <a:solidFill>
                <a:srgbClr val="F29330"/>
              </a:solidFill>
            </a:endParaRPr>
          </a:p>
        </p:txBody>
      </p:sp>
      <p:sp>
        <p:nvSpPr>
          <p:cNvPr id="14" name="Rectangle 13">
            <a:extLst>
              <a:ext uri="{FF2B5EF4-FFF2-40B4-BE49-F238E27FC236}">
                <a16:creationId xmlns:a16="http://schemas.microsoft.com/office/drawing/2014/main" id="{15BFA232-AE0D-20D2-E31F-9DDD70F403CC}"/>
              </a:ext>
            </a:extLst>
          </p:cNvPr>
          <p:cNvSpPr/>
          <p:nvPr/>
        </p:nvSpPr>
        <p:spPr>
          <a:xfrm>
            <a:off x="10946225" y="1779340"/>
            <a:ext cx="697627" cy="1323439"/>
          </a:xfrm>
          <a:prstGeom prst="rect">
            <a:avLst/>
          </a:prstGeom>
        </p:spPr>
        <p:txBody>
          <a:bodyPr wrap="none">
            <a:spAutoFit/>
          </a:bodyPr>
          <a:lstStyle/>
          <a:p>
            <a:r>
              <a:rPr lang="en-GB" sz="8000" b="1" dirty="0">
                <a:solidFill>
                  <a:srgbClr val="F29330"/>
                </a:solidFill>
              </a:rPr>
              <a:t>”</a:t>
            </a:r>
            <a:endParaRPr lang="en-US" sz="8000" b="1" dirty="0">
              <a:solidFill>
                <a:srgbClr val="F29330"/>
              </a:solidFill>
            </a:endParaRPr>
          </a:p>
        </p:txBody>
      </p:sp>
      <p:sp>
        <p:nvSpPr>
          <p:cNvPr id="15" name="Rectangle 14">
            <a:extLst>
              <a:ext uri="{FF2B5EF4-FFF2-40B4-BE49-F238E27FC236}">
                <a16:creationId xmlns:a16="http://schemas.microsoft.com/office/drawing/2014/main" id="{5C994B51-289B-ADA8-6C50-022BE39AA330}"/>
              </a:ext>
            </a:extLst>
          </p:cNvPr>
          <p:cNvSpPr/>
          <p:nvPr/>
        </p:nvSpPr>
        <p:spPr>
          <a:xfrm>
            <a:off x="602166" y="2493411"/>
            <a:ext cx="10798061" cy="880517"/>
          </a:xfrm>
          <a:prstGeom prst="rect">
            <a:avLst/>
          </a:prstGeom>
          <a:solidFill>
            <a:srgbClr val="FDEB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17E5C4B5-F05F-9B62-CD12-BC317D01BF67}"/>
              </a:ext>
            </a:extLst>
          </p:cNvPr>
          <p:cNvSpPr/>
          <p:nvPr/>
        </p:nvSpPr>
        <p:spPr>
          <a:xfrm>
            <a:off x="253352" y="2074024"/>
            <a:ext cx="697627" cy="1323439"/>
          </a:xfrm>
          <a:prstGeom prst="rect">
            <a:avLst/>
          </a:prstGeom>
        </p:spPr>
        <p:txBody>
          <a:bodyPr wrap="none">
            <a:spAutoFit/>
          </a:bodyPr>
          <a:lstStyle/>
          <a:p>
            <a:r>
              <a:rPr lang="en-GB" sz="8000" b="1" dirty="0">
                <a:solidFill>
                  <a:srgbClr val="F29330"/>
                </a:solidFill>
              </a:rPr>
              <a:t>“</a:t>
            </a:r>
            <a:endParaRPr lang="en-US" sz="8000" b="1" dirty="0">
              <a:solidFill>
                <a:srgbClr val="F29330"/>
              </a:solidFill>
            </a:endParaRPr>
          </a:p>
        </p:txBody>
      </p:sp>
      <p:sp>
        <p:nvSpPr>
          <p:cNvPr id="17" name="Rectangle 16">
            <a:extLst>
              <a:ext uri="{FF2B5EF4-FFF2-40B4-BE49-F238E27FC236}">
                <a16:creationId xmlns:a16="http://schemas.microsoft.com/office/drawing/2014/main" id="{8251C1CD-8805-9B7E-FBB0-FE1F50EFA423}"/>
              </a:ext>
            </a:extLst>
          </p:cNvPr>
          <p:cNvSpPr/>
          <p:nvPr/>
        </p:nvSpPr>
        <p:spPr>
          <a:xfrm>
            <a:off x="10946225" y="2975328"/>
            <a:ext cx="697627" cy="1323439"/>
          </a:xfrm>
          <a:prstGeom prst="rect">
            <a:avLst/>
          </a:prstGeom>
        </p:spPr>
        <p:txBody>
          <a:bodyPr wrap="none">
            <a:spAutoFit/>
          </a:bodyPr>
          <a:lstStyle/>
          <a:p>
            <a:r>
              <a:rPr lang="en-GB" sz="8000" b="1" dirty="0">
                <a:solidFill>
                  <a:srgbClr val="F29330"/>
                </a:solidFill>
              </a:rPr>
              <a:t>”</a:t>
            </a:r>
            <a:endParaRPr lang="en-US" sz="8000" b="1" dirty="0">
              <a:solidFill>
                <a:srgbClr val="F29330"/>
              </a:solidFill>
            </a:endParaRPr>
          </a:p>
        </p:txBody>
      </p:sp>
      <p:sp>
        <p:nvSpPr>
          <p:cNvPr id="19" name="TextBox 18">
            <a:extLst>
              <a:ext uri="{FF2B5EF4-FFF2-40B4-BE49-F238E27FC236}">
                <a16:creationId xmlns:a16="http://schemas.microsoft.com/office/drawing/2014/main" id="{33465EF2-C41D-B61E-477A-2CF984B342B4}"/>
              </a:ext>
            </a:extLst>
          </p:cNvPr>
          <p:cNvSpPr txBox="1"/>
          <p:nvPr/>
        </p:nvSpPr>
        <p:spPr>
          <a:xfrm>
            <a:off x="947736" y="438668"/>
            <a:ext cx="10340821" cy="584775"/>
          </a:xfrm>
          <a:prstGeom prst="rect">
            <a:avLst/>
          </a:prstGeom>
          <a:noFill/>
        </p:spPr>
        <p:txBody>
          <a:bodyPr wrap="square">
            <a:spAutoFit/>
          </a:bodyPr>
          <a:lstStyle/>
          <a:p>
            <a:r>
              <a:rPr lang="en-GB" sz="1600" b="1" u="none" strike="noStrike" dirty="0">
                <a:solidFill>
                  <a:srgbClr val="193E72"/>
                </a:solidFill>
                <a:effectLst/>
                <a:latin typeface="Arial" panose="020B0604020202020204" pitchFamily="34" charset="0"/>
              </a:rPr>
              <a:t>The “window” is short </a:t>
            </a:r>
            <a:r>
              <a:rPr lang="en-GB" sz="1600" b="1" dirty="0">
                <a:solidFill>
                  <a:srgbClr val="193E72"/>
                </a:solidFill>
                <a:latin typeface="Arial" panose="020B0604020202020204" pitchFamily="34" charset="0"/>
              </a:rPr>
              <a:t>when service-users are intoxicated or experiencing substance withdrawal, </a:t>
            </a:r>
            <a:r>
              <a:rPr lang="en-GB" sz="1600" b="1">
                <a:solidFill>
                  <a:srgbClr val="193E72"/>
                </a:solidFill>
                <a:latin typeface="Arial" panose="020B0604020202020204" pitchFamily="34" charset="0"/>
              </a:rPr>
              <a:t>but the custody suite </a:t>
            </a:r>
            <a:r>
              <a:rPr lang="en-GB" sz="1600" b="1" dirty="0">
                <a:solidFill>
                  <a:srgbClr val="193E72"/>
                </a:solidFill>
                <a:latin typeface="Arial" panose="020B0604020202020204" pitchFamily="34" charset="0"/>
              </a:rPr>
              <a:t>can be an effective setting for intervention: </a:t>
            </a:r>
            <a:endParaRPr lang="en-US" sz="1600" b="1" dirty="0">
              <a:solidFill>
                <a:srgbClr val="193E72"/>
              </a:solidFill>
            </a:endParaRPr>
          </a:p>
        </p:txBody>
      </p:sp>
      <p:sp>
        <p:nvSpPr>
          <p:cNvPr id="21" name="TextBox 20">
            <a:extLst>
              <a:ext uri="{FF2B5EF4-FFF2-40B4-BE49-F238E27FC236}">
                <a16:creationId xmlns:a16="http://schemas.microsoft.com/office/drawing/2014/main" id="{F50F6903-E256-D8CB-1632-279EE24ABB1F}"/>
              </a:ext>
            </a:extLst>
          </p:cNvPr>
          <p:cNvSpPr txBox="1"/>
          <p:nvPr/>
        </p:nvSpPr>
        <p:spPr>
          <a:xfrm>
            <a:off x="947737" y="1290165"/>
            <a:ext cx="9998487" cy="1384995"/>
          </a:xfrm>
          <a:prstGeom prst="rect">
            <a:avLst/>
          </a:prstGeom>
          <a:noFill/>
        </p:spPr>
        <p:txBody>
          <a:bodyPr wrap="square">
            <a:spAutoFit/>
          </a:bodyPr>
          <a:lstStyle/>
          <a:p>
            <a:pPr rtl="0">
              <a:spcBef>
                <a:spcPts val="1000"/>
              </a:spcBef>
              <a:spcAft>
                <a:spcPts val="0"/>
              </a:spcAft>
            </a:pPr>
            <a:r>
              <a:rPr lang="en-GB" sz="1600" b="0" i="1" u="none" strike="noStrike" dirty="0">
                <a:solidFill>
                  <a:srgbClr val="193E72"/>
                </a:solidFill>
                <a:effectLst/>
              </a:rPr>
              <a:t>[S]peaking to service users, the windows for them accepting support can be very, very narrow and they can close again really, really quickly…If we can be proactive and be there when that window opens, then we’ve got more chance I think of getting the people successfully through the treatment system</a:t>
            </a:r>
            <a:endParaRPr lang="en-GB" sz="1600" b="0" i="1" dirty="0">
              <a:solidFill>
                <a:srgbClr val="193E72"/>
              </a:solidFill>
              <a:effectLst/>
            </a:endParaRPr>
          </a:p>
          <a:p>
            <a:br>
              <a:rPr lang="en-GB" dirty="0"/>
            </a:br>
            <a:endParaRPr lang="en-US" dirty="0"/>
          </a:p>
        </p:txBody>
      </p:sp>
      <p:sp>
        <p:nvSpPr>
          <p:cNvPr id="23" name="TextBox 22">
            <a:extLst>
              <a:ext uri="{FF2B5EF4-FFF2-40B4-BE49-F238E27FC236}">
                <a16:creationId xmlns:a16="http://schemas.microsoft.com/office/drawing/2014/main" id="{C9BC479F-6E52-BC0C-0DA9-BC49B95C5E77}"/>
              </a:ext>
            </a:extLst>
          </p:cNvPr>
          <p:cNvSpPr txBox="1"/>
          <p:nvPr/>
        </p:nvSpPr>
        <p:spPr>
          <a:xfrm>
            <a:off x="947736" y="2502296"/>
            <a:ext cx="9998487" cy="830997"/>
          </a:xfrm>
          <a:prstGeom prst="rect">
            <a:avLst/>
          </a:prstGeom>
          <a:noFill/>
        </p:spPr>
        <p:txBody>
          <a:bodyPr wrap="square">
            <a:spAutoFit/>
          </a:bodyPr>
          <a:lstStyle/>
          <a:p>
            <a:r>
              <a:rPr lang="en-GB" sz="1600" b="0" i="1" u="none" strike="noStrike" dirty="0">
                <a:solidFill>
                  <a:srgbClr val="193E72"/>
                </a:solidFill>
                <a:effectLst/>
                <a:latin typeface="Arial" panose="020B0604020202020204" pitchFamily="34" charset="0"/>
              </a:rPr>
              <a:t>Putting a face to the service is helpful. If you can target it then, once people have left custody, they very quickly go back to what their life is whereas when they’re in custody, that might be an opportunity to get some people engaging with you </a:t>
            </a:r>
            <a:endParaRPr lang="en-US" sz="1600" dirty="0">
              <a:solidFill>
                <a:srgbClr val="193E72"/>
              </a:solidFill>
            </a:endParaRPr>
          </a:p>
        </p:txBody>
      </p:sp>
    </p:spTree>
    <p:extLst>
      <p:ext uri="{BB962C8B-B14F-4D97-AF65-F5344CB8AC3E}">
        <p14:creationId xmlns:p14="http://schemas.microsoft.com/office/powerpoint/2010/main" val="119664356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51DC0B-B012-B79E-28C0-85498A2007F5}"/>
              </a:ext>
            </a:extLst>
          </p:cNvPr>
          <p:cNvSpPr>
            <a:spLocks noGrp="1"/>
          </p:cNvSpPr>
          <p:nvPr>
            <p:ph type="title"/>
          </p:nvPr>
        </p:nvSpPr>
        <p:spPr>
          <a:xfrm>
            <a:off x="600722" y="312236"/>
            <a:ext cx="10753078" cy="432747"/>
          </a:xfrm>
        </p:spPr>
        <p:txBody>
          <a:bodyPr>
            <a:normAutofit fontScale="90000"/>
          </a:bodyPr>
          <a:lstStyle/>
          <a:p>
            <a:r>
              <a:rPr lang="en-GB" b="1" dirty="0"/>
              <a:t>Assessing the community setting </a:t>
            </a:r>
          </a:p>
        </p:txBody>
      </p:sp>
      <p:sp>
        <p:nvSpPr>
          <p:cNvPr id="3" name="Content Placeholder 2">
            <a:extLst>
              <a:ext uri="{FF2B5EF4-FFF2-40B4-BE49-F238E27FC236}">
                <a16:creationId xmlns:a16="http://schemas.microsoft.com/office/drawing/2014/main" id="{108A2AEE-D458-886B-952F-CD5FBE40DECE}"/>
              </a:ext>
            </a:extLst>
          </p:cNvPr>
          <p:cNvSpPr>
            <a:spLocks noGrp="1"/>
          </p:cNvSpPr>
          <p:nvPr>
            <p:ph idx="1"/>
          </p:nvPr>
        </p:nvSpPr>
        <p:spPr>
          <a:xfrm>
            <a:off x="600722" y="1008374"/>
            <a:ext cx="10990556" cy="4801413"/>
          </a:xfrm>
        </p:spPr>
        <p:txBody>
          <a:bodyPr numCol="2" spcCol="360000">
            <a:noAutofit/>
          </a:bodyPr>
          <a:lstStyle/>
          <a:p>
            <a:pPr marL="0" indent="0">
              <a:lnSpc>
                <a:spcPct val="100000"/>
              </a:lnSpc>
              <a:buNone/>
            </a:pPr>
            <a:r>
              <a:rPr lang="en-GB" sz="1600" b="1" dirty="0"/>
              <a:t>Strengths:</a:t>
            </a:r>
          </a:p>
          <a:p>
            <a:pPr>
              <a:lnSpc>
                <a:spcPct val="100000"/>
              </a:lnSpc>
            </a:pPr>
            <a:r>
              <a:rPr lang="en-GB" sz="1600" b="1" dirty="0"/>
              <a:t>Proactive model: </a:t>
            </a:r>
            <a:r>
              <a:rPr lang="en-GB" sz="1600" dirty="0"/>
              <a:t>preventative in the ‘upstream’ sense – potential to pick up new service-users and deliver a more personalised service which could enhance service-user engagement and prevent future crime</a:t>
            </a:r>
          </a:p>
          <a:p>
            <a:pPr>
              <a:lnSpc>
                <a:spcPct val="100000"/>
              </a:lnSpc>
            </a:pPr>
            <a:r>
              <a:rPr lang="en-GB" sz="1600" dirty="0"/>
              <a:t>Good relationships reported between neighbourhood police and CGL; neighbourhood police is closer to public health than custody policing, which makes it potentially easier to embed new pathways; </a:t>
            </a:r>
          </a:p>
          <a:p>
            <a:pPr>
              <a:lnSpc>
                <a:spcPct val="100000"/>
              </a:lnSpc>
            </a:pPr>
            <a:r>
              <a:rPr lang="en-GB" sz="1600" dirty="0"/>
              <a:t>There are significant opportunities to facilitate joined-up working and referrals through local ‘ops’ meetings with neighbourhood police and multiagency meetings, e.g., Vulnerable People’s Panels, with police, youth services, housing and probation </a:t>
            </a:r>
          </a:p>
          <a:p>
            <a:pPr>
              <a:lnSpc>
                <a:spcPct val="100000"/>
              </a:lnSpc>
            </a:pPr>
            <a:r>
              <a:rPr lang="en-GB" sz="1600" dirty="0"/>
              <a:t>Further opportunities exist to facilitate referrals via through service-users’ networks and to support the victims of crime in the community </a:t>
            </a:r>
          </a:p>
          <a:p>
            <a:pPr marL="0" indent="0">
              <a:lnSpc>
                <a:spcPct val="100000"/>
              </a:lnSpc>
              <a:buNone/>
            </a:pPr>
            <a:r>
              <a:rPr lang="en-GB" sz="1600" b="1" dirty="0"/>
              <a:t>Weaknesses:  </a:t>
            </a:r>
          </a:p>
          <a:p>
            <a:pPr>
              <a:lnSpc>
                <a:spcPct val="100000"/>
              </a:lnSpc>
            </a:pPr>
            <a:r>
              <a:rPr lang="en-GB" sz="1600" dirty="0"/>
              <a:t>Underdeveloped – neighbourhood police referrals into treatment are few in number and multi-agency meetings have been slow to implement </a:t>
            </a:r>
          </a:p>
          <a:p>
            <a:pPr>
              <a:lnSpc>
                <a:spcPct val="100000"/>
              </a:lnSpc>
            </a:pPr>
            <a:r>
              <a:rPr lang="en-GB" sz="1600" dirty="0"/>
              <a:t>It is difficult to demonstrate that upstream investment can prevent crime from occurring and thus alleviate downstream work pressures: some interviewees were sceptical and said that only “low hanging fruit” were being referred via this route rather than high risk service-users, although others emphasised that these were still important</a:t>
            </a:r>
          </a:p>
          <a:p>
            <a:pPr>
              <a:lnSpc>
                <a:spcPct val="100000"/>
              </a:lnSpc>
            </a:pPr>
            <a:r>
              <a:rPr lang="en-GB" sz="1600" dirty="0"/>
              <a:t>Chaotic lifestyles among service-users can complicate meetings in the community and some service-users may not want to meet in the community due to shame and stigma. These issues are less of an issue in the custody suite where service-users are a captive audience. </a:t>
            </a:r>
          </a:p>
        </p:txBody>
      </p:sp>
      <p:sp>
        <p:nvSpPr>
          <p:cNvPr id="4" name="Slide Number Placeholder 3">
            <a:extLst>
              <a:ext uri="{FF2B5EF4-FFF2-40B4-BE49-F238E27FC236}">
                <a16:creationId xmlns:a16="http://schemas.microsoft.com/office/drawing/2014/main" id="{40C3EAAA-A6C2-3956-AA57-B130F53E0C2B}"/>
              </a:ext>
            </a:extLst>
          </p:cNvPr>
          <p:cNvSpPr>
            <a:spLocks noGrp="1"/>
          </p:cNvSpPr>
          <p:nvPr>
            <p:ph type="sldNum" sz="quarter" idx="12"/>
          </p:nvPr>
        </p:nvSpPr>
        <p:spPr/>
        <p:txBody>
          <a:bodyPr/>
          <a:lstStyle/>
          <a:p>
            <a:fld id="{EE1A55DE-D795-7B44-9085-719E51EC44B5}" type="slidenum">
              <a:rPr lang="en-US" smtClean="0"/>
              <a:t>39</a:t>
            </a:fld>
            <a:endParaRPr lang="en-US"/>
          </a:p>
        </p:txBody>
      </p:sp>
    </p:spTree>
    <p:extLst>
      <p:ext uri="{BB962C8B-B14F-4D97-AF65-F5344CB8AC3E}">
        <p14:creationId xmlns:p14="http://schemas.microsoft.com/office/powerpoint/2010/main" val="8515776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372E3358-A7A3-169C-4C4B-55F484493328}"/>
              </a:ext>
            </a:extLst>
          </p:cNvPr>
          <p:cNvSpPr/>
          <p:nvPr/>
        </p:nvSpPr>
        <p:spPr>
          <a:xfrm>
            <a:off x="407988" y="1303599"/>
            <a:ext cx="11017250" cy="2893100"/>
          </a:xfrm>
          <a:prstGeom prst="rect">
            <a:avLst/>
          </a:prstGeom>
          <a:solidFill>
            <a:srgbClr val="E0EE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49868311-34F5-B859-EEF5-57FE6EAB3F70}"/>
              </a:ext>
            </a:extLst>
          </p:cNvPr>
          <p:cNvSpPr/>
          <p:nvPr/>
        </p:nvSpPr>
        <p:spPr>
          <a:xfrm>
            <a:off x="407988" y="1274689"/>
            <a:ext cx="11017250" cy="494290"/>
          </a:xfrm>
          <a:prstGeom prst="rect">
            <a:avLst/>
          </a:prstGeom>
          <a:solidFill>
            <a:srgbClr val="2EA9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24468" y="676920"/>
            <a:ext cx="11382592" cy="299905"/>
          </a:xfrm>
        </p:spPr>
        <p:txBody>
          <a:bodyPr>
            <a:normAutofit fontScale="90000"/>
          </a:bodyPr>
          <a:lstStyle/>
          <a:p>
            <a:r>
              <a:rPr lang="en-GB" b="1" dirty="0"/>
              <a:t>Evaluation Contributors </a:t>
            </a:r>
          </a:p>
        </p:txBody>
      </p:sp>
      <p:sp>
        <p:nvSpPr>
          <p:cNvPr id="4" name="TextBox 3">
            <a:extLst>
              <a:ext uri="{FF2B5EF4-FFF2-40B4-BE49-F238E27FC236}">
                <a16:creationId xmlns:a16="http://schemas.microsoft.com/office/drawing/2014/main" id="{8B95F169-AD4D-3FD8-4EE0-43914FE6F725}"/>
              </a:ext>
            </a:extLst>
          </p:cNvPr>
          <p:cNvSpPr txBox="1"/>
          <p:nvPr/>
        </p:nvSpPr>
        <p:spPr>
          <a:xfrm>
            <a:off x="624468" y="1388017"/>
            <a:ext cx="10656307" cy="289310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b="1" dirty="0">
                <a:solidFill>
                  <a:schemeClr val="bg1"/>
                </a:solidFill>
              </a:rPr>
              <a:t>The PHIRST Team:</a:t>
            </a:r>
          </a:p>
          <a:p>
            <a:endParaRPr lang="en-US" sz="1400" b="1" dirty="0">
              <a:solidFill>
                <a:srgbClr val="193E72"/>
              </a:solidFill>
              <a:cs typeface="Arial"/>
            </a:endParaRPr>
          </a:p>
          <a:p>
            <a:r>
              <a:rPr lang="en-US" sz="1400" b="1" dirty="0">
                <a:solidFill>
                  <a:srgbClr val="193E72"/>
                </a:solidFill>
              </a:rPr>
              <a:t>Professor Eddie Chaplin (PI)  	</a:t>
            </a:r>
            <a:r>
              <a:rPr lang="en-GB" sz="1400" dirty="0">
                <a:solidFill>
                  <a:srgbClr val="193E72"/>
                </a:solidFill>
              </a:rPr>
              <a:t>Professor of Mental Health in Neurodevelopmental Disorders</a:t>
            </a:r>
            <a:endParaRPr lang="en-US" sz="1400" b="1" dirty="0">
              <a:solidFill>
                <a:srgbClr val="193E72"/>
              </a:solidFill>
            </a:endParaRPr>
          </a:p>
          <a:p>
            <a:r>
              <a:rPr lang="en-US" sz="1400" b="1" dirty="0">
                <a:solidFill>
                  <a:srgbClr val="193E72"/>
                </a:solidFill>
              </a:rPr>
              <a:t>Dr Thomas Mills (PI)</a:t>
            </a:r>
            <a:r>
              <a:rPr lang="en-US" sz="1400" dirty="0">
                <a:solidFill>
                  <a:srgbClr val="193E72"/>
                </a:solidFill>
              </a:rPr>
              <a:t>		Public Health Research Fellow PHIRST South Bank</a:t>
            </a:r>
          </a:p>
          <a:p>
            <a:r>
              <a:rPr lang="en-US" sz="1400" b="1" dirty="0">
                <a:solidFill>
                  <a:srgbClr val="193E72"/>
                </a:solidFill>
              </a:rPr>
              <a:t>Dr Manuela Jarrett </a:t>
            </a:r>
            <a:r>
              <a:rPr lang="en-US" sz="1400" dirty="0">
                <a:solidFill>
                  <a:srgbClr val="193E72"/>
                </a:solidFill>
              </a:rPr>
              <a:t>		Assistant Professor, Mental Health Nursing, University of Birmingham </a:t>
            </a:r>
          </a:p>
          <a:p>
            <a:r>
              <a:rPr lang="en-US" sz="1400" b="1" dirty="0">
                <a:solidFill>
                  <a:srgbClr val="193E72"/>
                </a:solidFill>
              </a:rPr>
              <a:t>Dr Jaimee Mallion                         </a:t>
            </a:r>
            <a:r>
              <a:rPr lang="en-US" sz="1400" dirty="0">
                <a:solidFill>
                  <a:srgbClr val="193E72"/>
                </a:solidFill>
              </a:rPr>
              <a:t>Senior Lecturer, Psychology</a:t>
            </a:r>
            <a:r>
              <a:rPr lang="en-US" sz="1400" b="1" dirty="0">
                <a:solidFill>
                  <a:srgbClr val="193E72"/>
                </a:solidFill>
              </a:rPr>
              <a:t>                   </a:t>
            </a:r>
            <a:endParaRPr lang="en-US" sz="1400" dirty="0">
              <a:solidFill>
                <a:srgbClr val="193E72"/>
              </a:solidFill>
              <a:cs typeface="Arial"/>
            </a:endParaRPr>
          </a:p>
          <a:p>
            <a:r>
              <a:rPr lang="en-US" sz="1400" b="1" dirty="0">
                <a:solidFill>
                  <a:srgbClr val="193E72"/>
                </a:solidFill>
              </a:rPr>
              <a:t>Denise Harvey </a:t>
            </a:r>
            <a:r>
              <a:rPr lang="en-US" sz="1400" dirty="0">
                <a:solidFill>
                  <a:srgbClr val="193E72"/>
                </a:solidFill>
              </a:rPr>
              <a:t>		Senior Lecturer, Social Work </a:t>
            </a:r>
          </a:p>
          <a:p>
            <a:r>
              <a:rPr lang="en-US" sz="1400" b="1" dirty="0">
                <a:solidFill>
                  <a:srgbClr val="193E72"/>
                </a:solidFill>
              </a:rPr>
              <a:t>Professor Susie Sykes </a:t>
            </a:r>
            <a:r>
              <a:rPr lang="en-US" sz="1400" dirty="0">
                <a:solidFill>
                  <a:srgbClr val="193E72"/>
                </a:solidFill>
              </a:rPr>
              <a:t>	Professor in Public Health and Health Promotion, PHIRST South Bank Director</a:t>
            </a:r>
            <a:endParaRPr lang="en-US" sz="1400" dirty="0">
              <a:solidFill>
                <a:srgbClr val="193E72"/>
              </a:solidFill>
              <a:cs typeface="Arial"/>
            </a:endParaRPr>
          </a:p>
          <a:p>
            <a:r>
              <a:rPr lang="en-US" sz="1400" b="1" dirty="0">
                <a:solidFill>
                  <a:srgbClr val="193E72"/>
                </a:solidFill>
              </a:rPr>
              <a:t>Professor Jane Wills </a:t>
            </a:r>
            <a:r>
              <a:rPr lang="en-US" sz="1400" dirty="0">
                <a:solidFill>
                  <a:srgbClr val="193E72"/>
                </a:solidFill>
              </a:rPr>
              <a:t>		Professor of Health Promotion, PHIRST South Bank Knowledge Mobilisation Lead</a:t>
            </a:r>
          </a:p>
          <a:p>
            <a:endParaRPr lang="en-US" sz="1400" dirty="0">
              <a:solidFill>
                <a:srgbClr val="193E72"/>
              </a:solidFill>
              <a:cs typeface="Arial"/>
            </a:endParaRPr>
          </a:p>
          <a:p>
            <a:r>
              <a:rPr lang="en-US" sz="1400" b="1" dirty="0">
                <a:solidFill>
                  <a:srgbClr val="193E72"/>
                </a:solidFill>
                <a:cs typeface="Arial"/>
              </a:rPr>
              <a:t>Sarah Quilty</a:t>
            </a:r>
            <a:r>
              <a:rPr lang="en-US" sz="1400" dirty="0">
                <a:solidFill>
                  <a:srgbClr val="193E72"/>
                </a:solidFill>
                <a:cs typeface="Arial"/>
              </a:rPr>
              <a:t>		Senior Public Health and Commissioning Manager </a:t>
            </a:r>
          </a:p>
          <a:p>
            <a:r>
              <a:rPr lang="en-US" sz="1400" b="1" dirty="0">
                <a:solidFill>
                  <a:srgbClr val="193E72"/>
                </a:solidFill>
                <a:cs typeface="Arial"/>
              </a:rPr>
              <a:t>Nicola Wade </a:t>
            </a:r>
            <a:r>
              <a:rPr lang="en-US" sz="1400" dirty="0">
                <a:solidFill>
                  <a:srgbClr val="193E72"/>
                </a:solidFill>
                <a:cs typeface="Arial"/>
              </a:rPr>
              <a:t>		Commissioning Manager Nottinghamshire Office of the Police and Crime Commissioner</a:t>
            </a:r>
          </a:p>
          <a:p>
            <a:endParaRPr lang="en-US" sz="1400" dirty="0">
              <a:solidFill>
                <a:srgbClr val="193E72"/>
              </a:solidFill>
              <a:cs typeface="Arial"/>
            </a:endParaRPr>
          </a:p>
        </p:txBody>
      </p:sp>
      <p:sp>
        <p:nvSpPr>
          <p:cNvPr id="3" name="Slide Number Placeholder 2">
            <a:extLst>
              <a:ext uri="{FF2B5EF4-FFF2-40B4-BE49-F238E27FC236}">
                <a16:creationId xmlns:a16="http://schemas.microsoft.com/office/drawing/2014/main" id="{FB0E7186-FD18-FA38-E895-B4BACB685517}"/>
              </a:ext>
            </a:extLst>
          </p:cNvPr>
          <p:cNvSpPr>
            <a:spLocks noGrp="1"/>
          </p:cNvSpPr>
          <p:nvPr>
            <p:ph type="sldNum" sz="quarter" idx="12"/>
          </p:nvPr>
        </p:nvSpPr>
        <p:spPr/>
        <p:txBody>
          <a:bodyPr/>
          <a:lstStyle/>
          <a:p>
            <a:fld id="{EE1A55DE-D795-7B44-9085-719E51EC44B5}" type="slidenum">
              <a:rPr lang="en-US" smtClean="0"/>
              <a:t>4</a:t>
            </a:fld>
            <a:endParaRPr lang="en-US"/>
          </a:p>
        </p:txBody>
      </p:sp>
      <p:sp>
        <p:nvSpPr>
          <p:cNvPr id="6" name="Rectangle 5">
            <a:extLst>
              <a:ext uri="{FF2B5EF4-FFF2-40B4-BE49-F238E27FC236}">
                <a16:creationId xmlns:a16="http://schemas.microsoft.com/office/drawing/2014/main" id="{6377284A-6D13-61F6-6AE5-FD969F578653}"/>
              </a:ext>
            </a:extLst>
          </p:cNvPr>
          <p:cNvSpPr/>
          <p:nvPr/>
        </p:nvSpPr>
        <p:spPr>
          <a:xfrm>
            <a:off x="624468" y="4364627"/>
            <a:ext cx="10656307" cy="954107"/>
          </a:xfrm>
          <a:prstGeom prst="rect">
            <a:avLst/>
          </a:prstGeom>
        </p:spPr>
        <p:txBody>
          <a:bodyPr wrap="square">
            <a:spAutoFit/>
          </a:bodyPr>
          <a:lstStyle/>
          <a:p>
            <a:r>
              <a:rPr lang="en-US" sz="1400" b="1" dirty="0">
                <a:solidFill>
                  <a:srgbClr val="193E72"/>
                </a:solidFill>
              </a:rPr>
              <a:t>Funding: </a:t>
            </a:r>
            <a:r>
              <a:rPr lang="en-US" sz="1400" dirty="0">
                <a:solidFill>
                  <a:srgbClr val="193E72"/>
                </a:solidFill>
              </a:rPr>
              <a:t>This evaluation was funded by the National Institute for Health Research.</a:t>
            </a:r>
            <a:endParaRPr lang="en-US" sz="1400" dirty="0">
              <a:solidFill>
                <a:srgbClr val="193E72"/>
              </a:solidFill>
              <a:cs typeface="Arial"/>
            </a:endParaRPr>
          </a:p>
          <a:p>
            <a:endParaRPr lang="en-US" sz="1400" dirty="0">
              <a:solidFill>
                <a:srgbClr val="193E72"/>
              </a:solidFill>
              <a:cs typeface="Arial"/>
            </a:endParaRPr>
          </a:p>
          <a:p>
            <a:r>
              <a:rPr lang="en-US" sz="1400" b="1" dirty="0">
                <a:solidFill>
                  <a:srgbClr val="193E72"/>
                </a:solidFill>
              </a:rPr>
              <a:t>Acknowledgements: </a:t>
            </a:r>
            <a:r>
              <a:rPr lang="en-US" sz="1400" dirty="0">
                <a:solidFill>
                  <a:srgbClr val="193E72"/>
                </a:solidFill>
              </a:rPr>
              <a:t>Thank you to our participants for taking part and our Local Authority Partner, Public Health Division Nottinghamshire County Council, for supporting this evaluation.</a:t>
            </a:r>
            <a:endParaRPr lang="en-US" sz="1400" dirty="0">
              <a:solidFill>
                <a:srgbClr val="193E72"/>
              </a:solidFill>
              <a:cs typeface="Calibri"/>
            </a:endParaRPr>
          </a:p>
        </p:txBody>
      </p:sp>
    </p:spTree>
    <p:extLst>
      <p:ext uri="{BB962C8B-B14F-4D97-AF65-F5344CB8AC3E}">
        <p14:creationId xmlns:p14="http://schemas.microsoft.com/office/powerpoint/2010/main" val="112864885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53E77C95-F42F-017B-C4BB-87A870132A56}"/>
              </a:ext>
            </a:extLst>
          </p:cNvPr>
          <p:cNvSpPr/>
          <p:nvPr/>
        </p:nvSpPr>
        <p:spPr>
          <a:xfrm>
            <a:off x="602167" y="2749888"/>
            <a:ext cx="10798060" cy="857356"/>
          </a:xfrm>
          <a:prstGeom prst="rect">
            <a:avLst/>
          </a:prstGeom>
          <a:solidFill>
            <a:srgbClr val="FDEB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3BE79B1F-3DDE-5584-64B2-EE31CBC2E74B}"/>
              </a:ext>
            </a:extLst>
          </p:cNvPr>
          <p:cNvSpPr/>
          <p:nvPr/>
        </p:nvSpPr>
        <p:spPr>
          <a:xfrm>
            <a:off x="602167" y="4301569"/>
            <a:ext cx="10798060" cy="1331484"/>
          </a:xfrm>
          <a:prstGeom prst="rect">
            <a:avLst/>
          </a:prstGeom>
          <a:solidFill>
            <a:srgbClr val="FDEB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DCE98FDE-01AA-40F0-24CF-3548E24A5E02}"/>
              </a:ext>
            </a:extLst>
          </p:cNvPr>
          <p:cNvSpPr/>
          <p:nvPr/>
        </p:nvSpPr>
        <p:spPr>
          <a:xfrm>
            <a:off x="602166" y="1181301"/>
            <a:ext cx="10798061" cy="622880"/>
          </a:xfrm>
          <a:prstGeom prst="rect">
            <a:avLst/>
          </a:prstGeom>
          <a:solidFill>
            <a:srgbClr val="FDEB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lide Number Placeholder 3">
            <a:extLst>
              <a:ext uri="{FF2B5EF4-FFF2-40B4-BE49-F238E27FC236}">
                <a16:creationId xmlns:a16="http://schemas.microsoft.com/office/drawing/2014/main" id="{A140C588-3980-7B9D-8D7B-773F7D48E26D}"/>
              </a:ext>
            </a:extLst>
          </p:cNvPr>
          <p:cNvSpPr>
            <a:spLocks noGrp="1"/>
          </p:cNvSpPr>
          <p:nvPr>
            <p:ph type="sldNum" sz="quarter" idx="12"/>
          </p:nvPr>
        </p:nvSpPr>
        <p:spPr/>
        <p:txBody>
          <a:bodyPr/>
          <a:lstStyle/>
          <a:p>
            <a:fld id="{EE1A55DE-D795-7B44-9085-719E51EC44B5}" type="slidenum">
              <a:rPr lang="en-US" smtClean="0"/>
              <a:t>40</a:t>
            </a:fld>
            <a:endParaRPr lang="en-US"/>
          </a:p>
        </p:txBody>
      </p:sp>
      <p:sp>
        <p:nvSpPr>
          <p:cNvPr id="8" name="Rectangle 7">
            <a:extLst>
              <a:ext uri="{FF2B5EF4-FFF2-40B4-BE49-F238E27FC236}">
                <a16:creationId xmlns:a16="http://schemas.microsoft.com/office/drawing/2014/main" id="{21C4A2B7-D0F8-EF59-9846-57BE49EA36BF}"/>
              </a:ext>
            </a:extLst>
          </p:cNvPr>
          <p:cNvSpPr/>
          <p:nvPr/>
        </p:nvSpPr>
        <p:spPr>
          <a:xfrm>
            <a:off x="253352" y="823563"/>
            <a:ext cx="697627" cy="1323439"/>
          </a:xfrm>
          <a:prstGeom prst="rect">
            <a:avLst/>
          </a:prstGeom>
        </p:spPr>
        <p:txBody>
          <a:bodyPr wrap="none">
            <a:spAutoFit/>
          </a:bodyPr>
          <a:lstStyle/>
          <a:p>
            <a:r>
              <a:rPr lang="en-GB" sz="8000" b="1" dirty="0">
                <a:solidFill>
                  <a:srgbClr val="F29330"/>
                </a:solidFill>
              </a:rPr>
              <a:t>“</a:t>
            </a:r>
            <a:endParaRPr lang="en-US" sz="8000" b="1" dirty="0">
              <a:solidFill>
                <a:srgbClr val="F29330"/>
              </a:solidFill>
            </a:endParaRPr>
          </a:p>
        </p:txBody>
      </p:sp>
      <p:sp>
        <p:nvSpPr>
          <p:cNvPr id="9" name="Rectangle 8">
            <a:extLst>
              <a:ext uri="{FF2B5EF4-FFF2-40B4-BE49-F238E27FC236}">
                <a16:creationId xmlns:a16="http://schemas.microsoft.com/office/drawing/2014/main" id="{370B75DB-18B0-BF1F-B5B4-2E6E49B41B8C}"/>
              </a:ext>
            </a:extLst>
          </p:cNvPr>
          <p:cNvSpPr/>
          <p:nvPr/>
        </p:nvSpPr>
        <p:spPr>
          <a:xfrm>
            <a:off x="253352" y="2314013"/>
            <a:ext cx="697627" cy="1323439"/>
          </a:xfrm>
          <a:prstGeom prst="rect">
            <a:avLst/>
          </a:prstGeom>
        </p:spPr>
        <p:txBody>
          <a:bodyPr wrap="none">
            <a:spAutoFit/>
          </a:bodyPr>
          <a:lstStyle/>
          <a:p>
            <a:r>
              <a:rPr lang="en-GB" sz="8000" b="1" dirty="0">
                <a:solidFill>
                  <a:srgbClr val="F29330"/>
                </a:solidFill>
              </a:rPr>
              <a:t>“</a:t>
            </a:r>
            <a:endParaRPr lang="en-US" sz="8000" b="1" dirty="0">
              <a:solidFill>
                <a:srgbClr val="F29330"/>
              </a:solidFill>
            </a:endParaRPr>
          </a:p>
        </p:txBody>
      </p:sp>
      <p:sp>
        <p:nvSpPr>
          <p:cNvPr id="10" name="Rectangle 9">
            <a:extLst>
              <a:ext uri="{FF2B5EF4-FFF2-40B4-BE49-F238E27FC236}">
                <a16:creationId xmlns:a16="http://schemas.microsoft.com/office/drawing/2014/main" id="{1A9C9867-D05F-09CF-1BD1-30DEE5F2CA5C}"/>
              </a:ext>
            </a:extLst>
          </p:cNvPr>
          <p:cNvSpPr/>
          <p:nvPr/>
        </p:nvSpPr>
        <p:spPr>
          <a:xfrm>
            <a:off x="253352" y="4012369"/>
            <a:ext cx="697627" cy="1323439"/>
          </a:xfrm>
          <a:prstGeom prst="rect">
            <a:avLst/>
          </a:prstGeom>
        </p:spPr>
        <p:txBody>
          <a:bodyPr wrap="none">
            <a:spAutoFit/>
          </a:bodyPr>
          <a:lstStyle/>
          <a:p>
            <a:r>
              <a:rPr lang="en-GB" sz="8000" b="1" dirty="0">
                <a:solidFill>
                  <a:srgbClr val="F29330"/>
                </a:solidFill>
              </a:rPr>
              <a:t>“</a:t>
            </a:r>
            <a:endParaRPr lang="en-US" sz="8000" b="1" dirty="0">
              <a:solidFill>
                <a:srgbClr val="F29330"/>
              </a:solidFill>
            </a:endParaRPr>
          </a:p>
        </p:txBody>
      </p:sp>
      <p:sp>
        <p:nvSpPr>
          <p:cNvPr id="12" name="Rectangle 11">
            <a:extLst>
              <a:ext uri="{FF2B5EF4-FFF2-40B4-BE49-F238E27FC236}">
                <a16:creationId xmlns:a16="http://schemas.microsoft.com/office/drawing/2014/main" id="{F936DA16-37BC-FF25-7B5A-A3207D98AD1A}"/>
              </a:ext>
            </a:extLst>
          </p:cNvPr>
          <p:cNvSpPr/>
          <p:nvPr/>
        </p:nvSpPr>
        <p:spPr>
          <a:xfrm>
            <a:off x="10946225" y="1417468"/>
            <a:ext cx="697627" cy="1323439"/>
          </a:xfrm>
          <a:prstGeom prst="rect">
            <a:avLst/>
          </a:prstGeom>
        </p:spPr>
        <p:txBody>
          <a:bodyPr wrap="none">
            <a:spAutoFit/>
          </a:bodyPr>
          <a:lstStyle/>
          <a:p>
            <a:r>
              <a:rPr lang="en-GB" sz="8000" b="1" dirty="0">
                <a:solidFill>
                  <a:srgbClr val="F29330"/>
                </a:solidFill>
              </a:rPr>
              <a:t>”</a:t>
            </a:r>
            <a:endParaRPr lang="en-US" sz="8000" b="1" dirty="0">
              <a:solidFill>
                <a:srgbClr val="F29330"/>
              </a:solidFill>
            </a:endParaRPr>
          </a:p>
        </p:txBody>
      </p:sp>
      <p:sp>
        <p:nvSpPr>
          <p:cNvPr id="13" name="Rectangle 12">
            <a:extLst>
              <a:ext uri="{FF2B5EF4-FFF2-40B4-BE49-F238E27FC236}">
                <a16:creationId xmlns:a16="http://schemas.microsoft.com/office/drawing/2014/main" id="{E9454385-2248-F23D-504A-F198FC3BB8F1}"/>
              </a:ext>
            </a:extLst>
          </p:cNvPr>
          <p:cNvSpPr/>
          <p:nvPr/>
        </p:nvSpPr>
        <p:spPr>
          <a:xfrm>
            <a:off x="10946225" y="3155224"/>
            <a:ext cx="697627" cy="1323439"/>
          </a:xfrm>
          <a:prstGeom prst="rect">
            <a:avLst/>
          </a:prstGeom>
        </p:spPr>
        <p:txBody>
          <a:bodyPr wrap="none">
            <a:spAutoFit/>
          </a:bodyPr>
          <a:lstStyle/>
          <a:p>
            <a:r>
              <a:rPr lang="en-GB" sz="8000" b="1" dirty="0">
                <a:solidFill>
                  <a:srgbClr val="F29330"/>
                </a:solidFill>
              </a:rPr>
              <a:t>”</a:t>
            </a:r>
            <a:endParaRPr lang="en-US" sz="8000" b="1" dirty="0">
              <a:solidFill>
                <a:srgbClr val="F29330"/>
              </a:solidFill>
            </a:endParaRPr>
          </a:p>
        </p:txBody>
      </p:sp>
      <p:sp>
        <p:nvSpPr>
          <p:cNvPr id="14" name="Rectangle 13">
            <a:extLst>
              <a:ext uri="{FF2B5EF4-FFF2-40B4-BE49-F238E27FC236}">
                <a16:creationId xmlns:a16="http://schemas.microsoft.com/office/drawing/2014/main" id="{15534D5B-538B-7151-9797-21AB3A1F4C5B}"/>
              </a:ext>
            </a:extLst>
          </p:cNvPr>
          <p:cNvSpPr/>
          <p:nvPr/>
        </p:nvSpPr>
        <p:spPr>
          <a:xfrm>
            <a:off x="10946225" y="5089267"/>
            <a:ext cx="697627" cy="1323439"/>
          </a:xfrm>
          <a:prstGeom prst="rect">
            <a:avLst/>
          </a:prstGeom>
        </p:spPr>
        <p:txBody>
          <a:bodyPr wrap="none">
            <a:spAutoFit/>
          </a:bodyPr>
          <a:lstStyle/>
          <a:p>
            <a:r>
              <a:rPr lang="en-GB" sz="8000" b="1" dirty="0">
                <a:solidFill>
                  <a:srgbClr val="F29330"/>
                </a:solidFill>
              </a:rPr>
              <a:t>”</a:t>
            </a:r>
            <a:endParaRPr lang="en-US" sz="8000" b="1" dirty="0">
              <a:solidFill>
                <a:srgbClr val="F29330"/>
              </a:solidFill>
            </a:endParaRPr>
          </a:p>
        </p:txBody>
      </p:sp>
      <p:sp>
        <p:nvSpPr>
          <p:cNvPr id="17" name="TextBox 16">
            <a:extLst>
              <a:ext uri="{FF2B5EF4-FFF2-40B4-BE49-F238E27FC236}">
                <a16:creationId xmlns:a16="http://schemas.microsoft.com/office/drawing/2014/main" id="{43D2BEDE-9DD2-C9EC-1F12-99AD9576741B}"/>
              </a:ext>
            </a:extLst>
          </p:cNvPr>
          <p:cNvSpPr txBox="1"/>
          <p:nvPr/>
        </p:nvSpPr>
        <p:spPr>
          <a:xfrm>
            <a:off x="947738" y="666272"/>
            <a:ext cx="6233530" cy="338554"/>
          </a:xfrm>
          <a:prstGeom prst="rect">
            <a:avLst/>
          </a:prstGeom>
          <a:noFill/>
        </p:spPr>
        <p:txBody>
          <a:bodyPr wrap="square">
            <a:spAutoFit/>
          </a:bodyPr>
          <a:lstStyle/>
          <a:p>
            <a:r>
              <a:rPr lang="en-GB" sz="1600" b="1" i="0" u="none" strike="noStrike" dirty="0">
                <a:solidFill>
                  <a:srgbClr val="193E72"/>
                </a:solidFill>
                <a:effectLst/>
                <a:latin typeface="Arial" panose="020B0604020202020204" pitchFamily="34" charset="0"/>
              </a:rPr>
              <a:t>A proactive, community model:</a:t>
            </a:r>
            <a:endParaRPr lang="en-US" sz="1600" dirty="0"/>
          </a:p>
        </p:txBody>
      </p:sp>
      <p:sp>
        <p:nvSpPr>
          <p:cNvPr id="19" name="TextBox 18">
            <a:extLst>
              <a:ext uri="{FF2B5EF4-FFF2-40B4-BE49-F238E27FC236}">
                <a16:creationId xmlns:a16="http://schemas.microsoft.com/office/drawing/2014/main" id="{964AD2D3-94F9-7659-5B93-E952E37EAA56}"/>
              </a:ext>
            </a:extLst>
          </p:cNvPr>
          <p:cNvSpPr txBox="1"/>
          <p:nvPr/>
        </p:nvSpPr>
        <p:spPr>
          <a:xfrm>
            <a:off x="954946" y="1219167"/>
            <a:ext cx="10325830" cy="584775"/>
          </a:xfrm>
          <a:prstGeom prst="rect">
            <a:avLst/>
          </a:prstGeom>
          <a:noFill/>
        </p:spPr>
        <p:txBody>
          <a:bodyPr wrap="square">
            <a:spAutoFit/>
          </a:bodyPr>
          <a:lstStyle/>
          <a:p>
            <a:r>
              <a:rPr lang="en-GB" sz="1600" b="0" i="1" u="none" strike="noStrike" dirty="0">
                <a:solidFill>
                  <a:srgbClr val="193E72"/>
                </a:solidFill>
                <a:effectLst/>
                <a:latin typeface="Arial" panose="020B0604020202020204" pitchFamily="34" charset="0"/>
              </a:rPr>
              <a:t>We want to be more proactive with the referral process and go to see people in the community. Whereas, custody is always a reactive place because that’s where our offenders come to after an incident</a:t>
            </a:r>
            <a:endParaRPr lang="en-US" sz="1600" dirty="0"/>
          </a:p>
        </p:txBody>
      </p:sp>
      <p:sp>
        <p:nvSpPr>
          <p:cNvPr id="21" name="TextBox 20">
            <a:extLst>
              <a:ext uri="{FF2B5EF4-FFF2-40B4-BE49-F238E27FC236}">
                <a16:creationId xmlns:a16="http://schemas.microsoft.com/office/drawing/2014/main" id="{79B7DF42-A497-D244-77A2-5E55B6FDE032}"/>
              </a:ext>
            </a:extLst>
          </p:cNvPr>
          <p:cNvSpPr txBox="1"/>
          <p:nvPr/>
        </p:nvSpPr>
        <p:spPr>
          <a:xfrm>
            <a:off x="947738" y="2193794"/>
            <a:ext cx="6233530" cy="338554"/>
          </a:xfrm>
          <a:prstGeom prst="rect">
            <a:avLst/>
          </a:prstGeom>
          <a:noFill/>
        </p:spPr>
        <p:txBody>
          <a:bodyPr wrap="square">
            <a:spAutoFit/>
          </a:bodyPr>
          <a:lstStyle/>
          <a:p>
            <a:r>
              <a:rPr lang="en-GB" sz="1600" b="1" i="0" u="none" strike="noStrike" dirty="0">
                <a:solidFill>
                  <a:srgbClr val="193E72"/>
                </a:solidFill>
                <a:effectLst/>
                <a:latin typeface="Arial" panose="020B0604020202020204" pitchFamily="34" charset="0"/>
              </a:rPr>
              <a:t>On facilitating referrals via service-user networks:</a:t>
            </a:r>
            <a:endParaRPr lang="en-US" sz="1600" dirty="0"/>
          </a:p>
        </p:txBody>
      </p:sp>
      <p:sp>
        <p:nvSpPr>
          <p:cNvPr id="23" name="TextBox 22">
            <a:extLst>
              <a:ext uri="{FF2B5EF4-FFF2-40B4-BE49-F238E27FC236}">
                <a16:creationId xmlns:a16="http://schemas.microsoft.com/office/drawing/2014/main" id="{5097DD0B-E6B8-9C21-30BF-B3ECA8DBCDCE}"/>
              </a:ext>
            </a:extLst>
          </p:cNvPr>
          <p:cNvSpPr txBox="1"/>
          <p:nvPr/>
        </p:nvSpPr>
        <p:spPr>
          <a:xfrm>
            <a:off x="914830" y="2755700"/>
            <a:ext cx="9988468" cy="830997"/>
          </a:xfrm>
          <a:prstGeom prst="rect">
            <a:avLst/>
          </a:prstGeom>
          <a:noFill/>
        </p:spPr>
        <p:txBody>
          <a:bodyPr wrap="square">
            <a:spAutoFit/>
          </a:bodyPr>
          <a:lstStyle/>
          <a:p>
            <a:r>
              <a:rPr lang="en-GB" sz="1600" b="0" i="1" u="none" strike="noStrike" dirty="0">
                <a:solidFill>
                  <a:srgbClr val="193E72"/>
                </a:solidFill>
                <a:effectLst/>
                <a:latin typeface="Arial" panose="020B0604020202020204" pitchFamily="34" charset="0"/>
              </a:rPr>
              <a:t>They [might] signpost, ‘Well, actually, my best mate: he’s got trouble at the moment.’ So they might have an associate, friend or family member who’s also got substance misuse issues and be able to do referrals that way</a:t>
            </a:r>
            <a:endParaRPr lang="en-US" sz="1600" dirty="0"/>
          </a:p>
        </p:txBody>
      </p:sp>
      <p:sp>
        <p:nvSpPr>
          <p:cNvPr id="25" name="TextBox 24">
            <a:extLst>
              <a:ext uri="{FF2B5EF4-FFF2-40B4-BE49-F238E27FC236}">
                <a16:creationId xmlns:a16="http://schemas.microsoft.com/office/drawing/2014/main" id="{C7A07047-8BCC-C91B-C213-748118862B2E}"/>
              </a:ext>
            </a:extLst>
          </p:cNvPr>
          <p:cNvSpPr txBox="1"/>
          <p:nvPr/>
        </p:nvSpPr>
        <p:spPr>
          <a:xfrm>
            <a:off x="954946" y="3823874"/>
            <a:ext cx="6233530" cy="338554"/>
          </a:xfrm>
          <a:prstGeom prst="rect">
            <a:avLst/>
          </a:prstGeom>
          <a:noFill/>
        </p:spPr>
        <p:txBody>
          <a:bodyPr wrap="square">
            <a:spAutoFit/>
          </a:bodyPr>
          <a:lstStyle/>
          <a:p>
            <a:r>
              <a:rPr lang="en-GB" sz="1600" b="1" i="0" u="none" strike="noStrike" dirty="0">
                <a:solidFill>
                  <a:srgbClr val="193E72"/>
                </a:solidFill>
                <a:effectLst/>
                <a:latin typeface="Arial" panose="020B0604020202020204" pitchFamily="34" charset="0"/>
              </a:rPr>
              <a:t>Challenges to upstream interventions in the community:</a:t>
            </a:r>
            <a:endParaRPr lang="en-US" sz="1600" dirty="0"/>
          </a:p>
        </p:txBody>
      </p:sp>
      <p:sp>
        <p:nvSpPr>
          <p:cNvPr id="27" name="TextBox 26">
            <a:extLst>
              <a:ext uri="{FF2B5EF4-FFF2-40B4-BE49-F238E27FC236}">
                <a16:creationId xmlns:a16="http://schemas.microsoft.com/office/drawing/2014/main" id="{5A18EB69-E2A6-93DE-F026-86F953D4276F}"/>
              </a:ext>
            </a:extLst>
          </p:cNvPr>
          <p:cNvSpPr txBox="1"/>
          <p:nvPr/>
        </p:nvSpPr>
        <p:spPr>
          <a:xfrm>
            <a:off x="947738" y="4327725"/>
            <a:ext cx="10333037" cy="1323439"/>
          </a:xfrm>
          <a:prstGeom prst="rect">
            <a:avLst/>
          </a:prstGeom>
          <a:noFill/>
        </p:spPr>
        <p:txBody>
          <a:bodyPr wrap="square">
            <a:spAutoFit/>
          </a:bodyPr>
          <a:lstStyle/>
          <a:p>
            <a:r>
              <a:rPr lang="en-GB" sz="1600" b="0" i="1" u="none" strike="noStrike" dirty="0">
                <a:solidFill>
                  <a:srgbClr val="193E72"/>
                </a:solidFill>
                <a:effectLst/>
                <a:latin typeface="Arial" panose="020B0604020202020204" pitchFamily="34" charset="0"/>
              </a:rPr>
              <a:t>Moving out of custody…it’s almost moving to ‘We’ll do a visit at home’…Depending on the individual who’s got the substance misuse issue, they may have chaotic lifestyles, may not be as accessible, may not have a permanent place of residence so they may be difficult to contact. And, also, their personal circumstances may not facilitate that further contact, i.e. other people they reside with or live with and they could be embarrassed by that substance misuse issue</a:t>
            </a:r>
            <a:endParaRPr lang="en-US" sz="1600" dirty="0"/>
          </a:p>
        </p:txBody>
      </p:sp>
    </p:spTree>
    <p:extLst>
      <p:ext uri="{BB962C8B-B14F-4D97-AF65-F5344CB8AC3E}">
        <p14:creationId xmlns:p14="http://schemas.microsoft.com/office/powerpoint/2010/main" val="30678995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84D269-D5DB-DD04-13E2-8B6E3E49BB63}"/>
              </a:ext>
            </a:extLst>
          </p:cNvPr>
          <p:cNvSpPr>
            <a:spLocks noGrp="1"/>
          </p:cNvSpPr>
          <p:nvPr>
            <p:ph type="title"/>
          </p:nvPr>
        </p:nvSpPr>
        <p:spPr>
          <a:xfrm>
            <a:off x="1992085" y="2771864"/>
            <a:ext cx="8261551" cy="2173212"/>
          </a:xfrm>
        </p:spPr>
        <p:txBody>
          <a:bodyPr/>
          <a:lstStyle/>
          <a:p>
            <a:r>
              <a:rPr lang="en-US" dirty="0"/>
              <a:t>Findings:</a:t>
            </a:r>
            <a:br>
              <a:rPr lang="en-US" dirty="0"/>
            </a:br>
            <a:br>
              <a:rPr lang="en-US" dirty="0"/>
            </a:br>
            <a:r>
              <a:rPr lang="en-US" sz="3200" b="1" dirty="0"/>
              <a:t>Section 4: Mapping the problem: how to utilise the substance misuse workforce?</a:t>
            </a:r>
          </a:p>
        </p:txBody>
      </p:sp>
      <p:sp>
        <p:nvSpPr>
          <p:cNvPr id="3" name="Slide Number Placeholder 2">
            <a:extLst>
              <a:ext uri="{FF2B5EF4-FFF2-40B4-BE49-F238E27FC236}">
                <a16:creationId xmlns:a16="http://schemas.microsoft.com/office/drawing/2014/main" id="{902EF253-66BB-E64A-AA2C-13B7865B92D2}"/>
              </a:ext>
            </a:extLst>
          </p:cNvPr>
          <p:cNvSpPr>
            <a:spLocks noGrp="1"/>
          </p:cNvSpPr>
          <p:nvPr>
            <p:ph type="sldNum" sz="quarter" idx="12"/>
          </p:nvPr>
        </p:nvSpPr>
        <p:spPr/>
        <p:txBody>
          <a:bodyPr/>
          <a:lstStyle/>
          <a:p>
            <a:fld id="{EE1A55DE-D795-7B44-9085-719E51EC44B5}" type="slidenum">
              <a:rPr lang="en-US" smtClean="0"/>
              <a:pPr/>
              <a:t>41</a:t>
            </a:fld>
            <a:endParaRPr lang="en-US"/>
          </a:p>
        </p:txBody>
      </p:sp>
    </p:spTree>
    <p:extLst>
      <p:ext uri="{BB962C8B-B14F-4D97-AF65-F5344CB8AC3E}">
        <p14:creationId xmlns:p14="http://schemas.microsoft.com/office/powerpoint/2010/main" val="342890301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4A407E2-B82B-E236-DBCA-3712DA8A361F}"/>
              </a:ext>
            </a:extLst>
          </p:cNvPr>
          <p:cNvSpPr>
            <a:spLocks noGrp="1"/>
          </p:cNvSpPr>
          <p:nvPr>
            <p:ph type="sldNum" sz="quarter" idx="12"/>
          </p:nvPr>
        </p:nvSpPr>
        <p:spPr/>
        <p:txBody>
          <a:bodyPr/>
          <a:lstStyle/>
          <a:p>
            <a:fld id="{EE1A55DE-D795-7B44-9085-719E51EC44B5}" type="slidenum">
              <a:rPr lang="en-US" smtClean="0"/>
              <a:t>42</a:t>
            </a:fld>
            <a:endParaRPr lang="en-US"/>
          </a:p>
        </p:txBody>
      </p:sp>
      <p:sp>
        <p:nvSpPr>
          <p:cNvPr id="2" name="Title 1"/>
          <p:cNvSpPr>
            <a:spLocks noGrp="1"/>
          </p:cNvSpPr>
          <p:nvPr>
            <p:ph type="title"/>
          </p:nvPr>
        </p:nvSpPr>
        <p:spPr>
          <a:xfrm>
            <a:off x="619088" y="657225"/>
            <a:ext cx="10662793" cy="387805"/>
          </a:xfrm>
        </p:spPr>
        <p:txBody>
          <a:bodyPr>
            <a:normAutofit fontScale="90000"/>
          </a:bodyPr>
          <a:lstStyle/>
          <a:p>
            <a:r>
              <a:rPr lang="en-GB" b="1" dirty="0"/>
              <a:t>Introduction</a:t>
            </a:r>
            <a:endParaRPr lang="en-GB" b="1" dirty="0">
              <a:highlight>
                <a:srgbClr val="FFFF00"/>
              </a:highlight>
            </a:endParaRPr>
          </a:p>
        </p:txBody>
      </p:sp>
      <p:sp>
        <p:nvSpPr>
          <p:cNvPr id="6" name="Content Placeholder 5">
            <a:extLst>
              <a:ext uri="{FF2B5EF4-FFF2-40B4-BE49-F238E27FC236}">
                <a16:creationId xmlns:a16="http://schemas.microsoft.com/office/drawing/2014/main" id="{C4207CBA-DA56-A81D-C865-1135994F1B90}"/>
              </a:ext>
            </a:extLst>
          </p:cNvPr>
          <p:cNvSpPr>
            <a:spLocks noGrp="1"/>
          </p:cNvSpPr>
          <p:nvPr>
            <p:ph idx="1"/>
          </p:nvPr>
        </p:nvSpPr>
        <p:spPr>
          <a:xfrm>
            <a:off x="613317" y="1376364"/>
            <a:ext cx="10850020" cy="4311120"/>
          </a:xfrm>
        </p:spPr>
        <p:txBody>
          <a:bodyPr>
            <a:normAutofit/>
          </a:bodyPr>
          <a:lstStyle/>
          <a:p>
            <a:pPr marL="0" indent="0">
              <a:lnSpc>
                <a:spcPct val="100000"/>
              </a:lnSpc>
              <a:buNone/>
            </a:pPr>
            <a:r>
              <a:rPr lang="en-US" sz="1600" dirty="0"/>
              <a:t>Local PH and police commissioners face challenges when it comes to developing local pathways into treatment with a key decision being where and how to utilise the resource presented by the substance misuse workforce. We map the uncertainties and trade-offs involved in these decisions in Figure 1 (see next slide). </a:t>
            </a:r>
          </a:p>
          <a:p>
            <a:pPr marL="0" indent="0">
              <a:lnSpc>
                <a:spcPct val="100000"/>
              </a:lnSpc>
              <a:buNone/>
            </a:pPr>
            <a:r>
              <a:rPr lang="en-US" sz="1600" dirty="0"/>
              <a:t>An entirely public health approach might seek to develop community routes into treatment but this needs balancing with a presence in the custody to address unmet need there. </a:t>
            </a:r>
            <a:r>
              <a:rPr lang="en-GB" sz="1600" dirty="0">
                <a:effectLst/>
                <a:ea typeface="Calibri" panose="020F0502020204030204" pitchFamily="34" charset="0"/>
              </a:rPr>
              <a:t>With working relationships and pathways more developed in the custody suite, it may be tempting to concentrate the workforce in that setting. As earlier alluded to this may not be an efficient use of resources and opportunities to prevent substance misuse crime may be missed, with both approaches presenting their challenges to engaging service users. It may be useful to view this decision challenge as one of “muddling through” (Lindblom, 1959) with agencies gradually developing understanding of what is required at each stage of the pathway over time, rather than deciding on an optimal model. </a:t>
            </a:r>
            <a:endParaRPr lang="en-US" sz="1600" dirty="0"/>
          </a:p>
          <a:p>
            <a:pPr marL="0" indent="0">
              <a:buNone/>
            </a:pPr>
            <a:endParaRPr lang="en-GB" sz="1800" dirty="0">
              <a:latin typeface="+mj-lt"/>
            </a:endParaRPr>
          </a:p>
        </p:txBody>
      </p:sp>
    </p:spTree>
    <p:extLst>
      <p:ext uri="{BB962C8B-B14F-4D97-AF65-F5344CB8AC3E}">
        <p14:creationId xmlns:p14="http://schemas.microsoft.com/office/powerpoint/2010/main" val="154385191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4E4052B-731F-8E6D-AEEB-806080C6BCFF}"/>
              </a:ext>
            </a:extLst>
          </p:cNvPr>
          <p:cNvSpPr>
            <a:spLocks noGrp="1"/>
          </p:cNvSpPr>
          <p:nvPr>
            <p:ph type="sldNum" sz="quarter" idx="12"/>
          </p:nvPr>
        </p:nvSpPr>
        <p:spPr/>
        <p:txBody>
          <a:bodyPr/>
          <a:lstStyle/>
          <a:p>
            <a:fld id="{EE1A55DE-D795-7B44-9085-719E51EC44B5}" type="slidenum">
              <a:rPr lang="en-US" smtClean="0"/>
              <a:t>43</a:t>
            </a:fld>
            <a:endParaRPr lang="en-US"/>
          </a:p>
        </p:txBody>
      </p:sp>
      <p:sp>
        <p:nvSpPr>
          <p:cNvPr id="2" name="Title 1">
            <a:extLst>
              <a:ext uri="{FF2B5EF4-FFF2-40B4-BE49-F238E27FC236}">
                <a16:creationId xmlns:a16="http://schemas.microsoft.com/office/drawing/2014/main" id="{8943F880-12D7-C821-7A8F-6C96B97D9805}"/>
              </a:ext>
            </a:extLst>
          </p:cNvPr>
          <p:cNvSpPr>
            <a:spLocks noGrp="1"/>
          </p:cNvSpPr>
          <p:nvPr>
            <p:ph type="title"/>
          </p:nvPr>
        </p:nvSpPr>
        <p:spPr>
          <a:xfrm>
            <a:off x="326569" y="296863"/>
            <a:ext cx="10954205" cy="360362"/>
          </a:xfrm>
        </p:spPr>
        <p:txBody>
          <a:bodyPr>
            <a:noAutofit/>
          </a:bodyPr>
          <a:lstStyle/>
          <a:p>
            <a:r>
              <a:rPr lang="en-GB" sz="2000" b="1" dirty="0"/>
              <a:t>Trade-offs and uncertainties in the allocation of the substance misuse workforce </a:t>
            </a:r>
          </a:p>
        </p:txBody>
      </p:sp>
      <p:pic>
        <p:nvPicPr>
          <p:cNvPr id="3" name="Picture 2">
            <a:extLst>
              <a:ext uri="{FF2B5EF4-FFF2-40B4-BE49-F238E27FC236}">
                <a16:creationId xmlns:a16="http://schemas.microsoft.com/office/drawing/2014/main" id="{55A6BB3B-D47D-5E44-D83B-4874F7F30283}"/>
              </a:ext>
            </a:extLst>
          </p:cNvPr>
          <p:cNvPicPr>
            <a:picLocks noChangeAspect="1"/>
          </p:cNvPicPr>
          <p:nvPr/>
        </p:nvPicPr>
        <p:blipFill>
          <a:blip r:embed="rId3"/>
          <a:srcRect/>
          <a:stretch/>
        </p:blipFill>
        <p:spPr>
          <a:xfrm>
            <a:off x="195777" y="910307"/>
            <a:ext cx="11823866" cy="5037386"/>
          </a:xfrm>
          <a:prstGeom prst="rect">
            <a:avLst/>
          </a:prstGeom>
        </p:spPr>
      </p:pic>
    </p:spTree>
    <p:extLst>
      <p:ext uri="{BB962C8B-B14F-4D97-AF65-F5344CB8AC3E}">
        <p14:creationId xmlns:p14="http://schemas.microsoft.com/office/powerpoint/2010/main" val="160610600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526700C-3F80-585D-3BFC-ECD449585469}"/>
              </a:ext>
            </a:extLst>
          </p:cNvPr>
          <p:cNvSpPr>
            <a:spLocks noGrp="1"/>
          </p:cNvSpPr>
          <p:nvPr>
            <p:ph type="title"/>
          </p:nvPr>
        </p:nvSpPr>
        <p:spPr>
          <a:xfrm>
            <a:off x="1992087" y="2772799"/>
            <a:ext cx="7956586" cy="2180526"/>
          </a:xfrm>
        </p:spPr>
        <p:txBody>
          <a:bodyPr/>
          <a:lstStyle/>
          <a:p>
            <a:r>
              <a:rPr lang="en-US" dirty="0"/>
              <a:t>Findings:</a:t>
            </a:r>
            <a:br>
              <a:rPr lang="en-US" dirty="0"/>
            </a:br>
            <a:br>
              <a:rPr lang="en-US" dirty="0"/>
            </a:br>
            <a:r>
              <a:rPr lang="en-US" sz="3200" b="1" dirty="0"/>
              <a:t>Section 5: Alcohol: A proactive approach in custody?</a:t>
            </a:r>
          </a:p>
        </p:txBody>
      </p:sp>
      <p:sp>
        <p:nvSpPr>
          <p:cNvPr id="4" name="Slide Number Placeholder 3">
            <a:extLst>
              <a:ext uri="{FF2B5EF4-FFF2-40B4-BE49-F238E27FC236}">
                <a16:creationId xmlns:a16="http://schemas.microsoft.com/office/drawing/2014/main" id="{EFFCECE9-5C3D-CBEC-B4B2-CC86384A9D95}"/>
              </a:ext>
            </a:extLst>
          </p:cNvPr>
          <p:cNvSpPr>
            <a:spLocks noGrp="1"/>
          </p:cNvSpPr>
          <p:nvPr>
            <p:ph type="sldNum" sz="quarter" idx="12"/>
          </p:nvPr>
        </p:nvSpPr>
        <p:spPr/>
        <p:txBody>
          <a:bodyPr/>
          <a:lstStyle/>
          <a:p>
            <a:fld id="{EE1A55DE-D795-7B44-9085-719E51EC44B5}" type="slidenum">
              <a:rPr lang="en-US" smtClean="0"/>
              <a:t>44</a:t>
            </a:fld>
            <a:endParaRPr lang="en-US"/>
          </a:p>
        </p:txBody>
      </p:sp>
    </p:spTree>
    <p:extLst>
      <p:ext uri="{BB962C8B-B14F-4D97-AF65-F5344CB8AC3E}">
        <p14:creationId xmlns:p14="http://schemas.microsoft.com/office/powerpoint/2010/main" val="257291116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4A407E2-B82B-E236-DBCA-3712DA8A361F}"/>
              </a:ext>
            </a:extLst>
          </p:cNvPr>
          <p:cNvSpPr>
            <a:spLocks noGrp="1"/>
          </p:cNvSpPr>
          <p:nvPr>
            <p:ph type="sldNum" sz="quarter" idx="12"/>
          </p:nvPr>
        </p:nvSpPr>
        <p:spPr/>
        <p:txBody>
          <a:bodyPr/>
          <a:lstStyle/>
          <a:p>
            <a:fld id="{EE1A55DE-D795-7B44-9085-719E51EC44B5}" type="slidenum">
              <a:rPr lang="en-US" smtClean="0"/>
              <a:t>45</a:t>
            </a:fld>
            <a:endParaRPr lang="en-US"/>
          </a:p>
        </p:txBody>
      </p:sp>
      <p:sp>
        <p:nvSpPr>
          <p:cNvPr id="2" name="Title 1"/>
          <p:cNvSpPr>
            <a:spLocks noGrp="1"/>
          </p:cNvSpPr>
          <p:nvPr>
            <p:ph type="title"/>
          </p:nvPr>
        </p:nvSpPr>
        <p:spPr>
          <a:xfrm>
            <a:off x="613281" y="692150"/>
            <a:ext cx="10668599" cy="365125"/>
          </a:xfrm>
        </p:spPr>
        <p:txBody>
          <a:bodyPr>
            <a:normAutofit fontScale="90000"/>
          </a:bodyPr>
          <a:lstStyle/>
          <a:p>
            <a:r>
              <a:rPr lang="en-GB" b="1" dirty="0"/>
              <a:t>Introduction</a:t>
            </a:r>
          </a:p>
        </p:txBody>
      </p:sp>
      <p:sp>
        <p:nvSpPr>
          <p:cNvPr id="6" name="Content Placeholder 5">
            <a:extLst>
              <a:ext uri="{FF2B5EF4-FFF2-40B4-BE49-F238E27FC236}">
                <a16:creationId xmlns:a16="http://schemas.microsoft.com/office/drawing/2014/main" id="{C4207CBA-DA56-A81D-C865-1135994F1B90}"/>
              </a:ext>
            </a:extLst>
          </p:cNvPr>
          <p:cNvSpPr>
            <a:spLocks noGrp="1"/>
          </p:cNvSpPr>
          <p:nvPr>
            <p:ph idx="1"/>
          </p:nvPr>
        </p:nvSpPr>
        <p:spPr>
          <a:xfrm>
            <a:off x="613317" y="1376363"/>
            <a:ext cx="10667457" cy="3268790"/>
          </a:xfrm>
        </p:spPr>
        <p:txBody>
          <a:bodyPr vert="horz" lIns="91440" tIns="45720" rIns="91440" bIns="45720" rtlCol="0" anchor="t">
            <a:normAutofit/>
          </a:bodyPr>
          <a:lstStyle/>
          <a:p>
            <a:pPr marL="0" indent="0" algn="just">
              <a:lnSpc>
                <a:spcPct val="100000"/>
              </a:lnSpc>
              <a:buNone/>
            </a:pPr>
            <a:r>
              <a:rPr lang="en-GB" sz="1600" dirty="0">
                <a:effectLst/>
                <a:ea typeface="Calibri" panose="020F0502020204030204" pitchFamily="34" charset="0"/>
              </a:rPr>
              <a:t>One of the aims of the initial pathway concept was to implement alcohol assessments and brief interventions in custody. This is significant because alcohol has not received as much attention historically as illegal substanc</a:t>
            </a:r>
            <a:r>
              <a:rPr lang="en-GB" sz="1600" dirty="0">
                <a:ea typeface="Calibri" panose="020F0502020204030204" pitchFamily="34" charset="0"/>
              </a:rPr>
              <a:t>e </a:t>
            </a:r>
            <a:r>
              <a:rPr lang="en-GB" sz="1600" dirty="0">
                <a:effectLst/>
                <a:ea typeface="Calibri" panose="020F0502020204030204" pitchFamily="34" charset="0"/>
              </a:rPr>
              <a:t>and our interviewees reported considerable alcohol use and unmet need. PH Commissioning estimate that there are 170,000 problematic drinkers in Nottinghamshire versus 4000 opiate users (NHW, 2012). </a:t>
            </a:r>
            <a:r>
              <a:rPr lang="en-US" sz="1600" dirty="0">
                <a:cs typeface="Arial"/>
              </a:rPr>
              <a:t>Understanding whether and how the police custody suite is a point of identification and intervention for possible problematic alcohol use is therefore important and could have significant implications for public health and public safety. </a:t>
            </a:r>
          </a:p>
          <a:p>
            <a:pPr marL="0" indent="0" algn="just">
              <a:buNone/>
            </a:pPr>
            <a:endParaRPr lang="en-US" sz="1800" dirty="0">
              <a:cs typeface="Arial"/>
            </a:endParaRPr>
          </a:p>
          <a:p>
            <a:pPr marL="0" indent="0" algn="just">
              <a:buNone/>
            </a:pPr>
            <a:r>
              <a:rPr lang="en-US" sz="1800" dirty="0">
                <a:cs typeface="Arial"/>
              </a:rPr>
              <a:t> </a:t>
            </a:r>
          </a:p>
          <a:p>
            <a:pPr marL="0" indent="0">
              <a:buNone/>
            </a:pPr>
            <a:endParaRPr lang="en-GB" sz="1800" dirty="0">
              <a:latin typeface="+mj-lt"/>
              <a:cs typeface="Arial"/>
            </a:endParaRPr>
          </a:p>
        </p:txBody>
      </p:sp>
    </p:spTree>
    <p:extLst>
      <p:ext uri="{BB962C8B-B14F-4D97-AF65-F5344CB8AC3E}">
        <p14:creationId xmlns:p14="http://schemas.microsoft.com/office/powerpoint/2010/main" val="354748904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AC3DDB-48B9-0D2C-D5F3-A5B4E5E18860}"/>
              </a:ext>
            </a:extLst>
          </p:cNvPr>
          <p:cNvSpPr>
            <a:spLocks noGrp="1"/>
          </p:cNvSpPr>
          <p:nvPr>
            <p:ph type="title"/>
          </p:nvPr>
        </p:nvSpPr>
        <p:spPr>
          <a:xfrm>
            <a:off x="635504" y="716696"/>
            <a:ext cx="10333037" cy="374371"/>
          </a:xfrm>
        </p:spPr>
        <p:txBody>
          <a:bodyPr>
            <a:noAutofit/>
          </a:bodyPr>
          <a:lstStyle/>
          <a:p>
            <a:r>
              <a:rPr lang="en-GB" sz="2900" b="1" dirty="0"/>
              <a:t>Challenges to implementing a proactive model</a:t>
            </a:r>
            <a:endParaRPr lang="en-GB" sz="2900" dirty="0"/>
          </a:p>
        </p:txBody>
      </p:sp>
      <p:sp>
        <p:nvSpPr>
          <p:cNvPr id="3" name="Content Placeholder 2">
            <a:extLst>
              <a:ext uri="{FF2B5EF4-FFF2-40B4-BE49-F238E27FC236}">
                <a16:creationId xmlns:a16="http://schemas.microsoft.com/office/drawing/2014/main" id="{C2AB6D4E-648E-C36A-51EB-858AEB28FD16}"/>
              </a:ext>
            </a:extLst>
          </p:cNvPr>
          <p:cNvSpPr>
            <a:spLocks noGrp="1"/>
          </p:cNvSpPr>
          <p:nvPr>
            <p:ph idx="1"/>
          </p:nvPr>
        </p:nvSpPr>
        <p:spPr>
          <a:xfrm>
            <a:off x="838200" y="1376363"/>
            <a:ext cx="10515600" cy="4300537"/>
          </a:xfrm>
        </p:spPr>
        <p:txBody>
          <a:bodyPr/>
          <a:lstStyle/>
          <a:p>
            <a:pPr marL="0" indent="0">
              <a:buNone/>
            </a:pPr>
            <a:endParaRPr lang="en-GB" dirty="0"/>
          </a:p>
          <a:p>
            <a:pPr marL="0" indent="0">
              <a:buNone/>
            </a:pPr>
            <a:endParaRPr lang="en-GB" dirty="0"/>
          </a:p>
        </p:txBody>
      </p:sp>
      <p:sp>
        <p:nvSpPr>
          <p:cNvPr id="4" name="Slide Number Placeholder 3">
            <a:extLst>
              <a:ext uri="{FF2B5EF4-FFF2-40B4-BE49-F238E27FC236}">
                <a16:creationId xmlns:a16="http://schemas.microsoft.com/office/drawing/2014/main" id="{18DBBDE2-6A6A-51A9-AD66-D737A2594ED3}"/>
              </a:ext>
            </a:extLst>
          </p:cNvPr>
          <p:cNvSpPr>
            <a:spLocks noGrp="1"/>
          </p:cNvSpPr>
          <p:nvPr>
            <p:ph type="sldNum" sz="quarter" idx="12"/>
          </p:nvPr>
        </p:nvSpPr>
        <p:spPr/>
        <p:txBody>
          <a:bodyPr/>
          <a:lstStyle/>
          <a:p>
            <a:fld id="{EE1A55DE-D795-7B44-9085-719E51EC44B5}" type="slidenum">
              <a:rPr lang="en-US" smtClean="0"/>
              <a:t>46</a:t>
            </a:fld>
            <a:endParaRPr lang="en-US"/>
          </a:p>
        </p:txBody>
      </p:sp>
      <p:sp>
        <p:nvSpPr>
          <p:cNvPr id="6" name="TextBox 5">
            <a:extLst>
              <a:ext uri="{FF2B5EF4-FFF2-40B4-BE49-F238E27FC236}">
                <a16:creationId xmlns:a16="http://schemas.microsoft.com/office/drawing/2014/main" id="{9093CC1D-54C8-5D06-44E3-D87CC9F10BC4}"/>
              </a:ext>
            </a:extLst>
          </p:cNvPr>
          <p:cNvSpPr txBox="1"/>
          <p:nvPr/>
        </p:nvSpPr>
        <p:spPr>
          <a:xfrm>
            <a:off x="635504" y="1294171"/>
            <a:ext cx="10333037" cy="4451540"/>
          </a:xfrm>
          <a:prstGeom prst="rect">
            <a:avLst/>
          </a:prstGeom>
          <a:noFill/>
        </p:spPr>
        <p:txBody>
          <a:bodyPr wrap="square">
            <a:spAutoFit/>
          </a:bodyPr>
          <a:lstStyle/>
          <a:p>
            <a:pPr marL="342900" lvl="0" indent="-342900">
              <a:spcBef>
                <a:spcPts val="1000"/>
              </a:spcBef>
              <a:buFont typeface="Arial" panose="020B0604020202020204" pitchFamily="34" charset="0"/>
              <a:buChar char="•"/>
            </a:pPr>
            <a:r>
              <a:rPr lang="en-GB" sz="1600" kern="150" dirty="0">
                <a:solidFill>
                  <a:srgbClr val="002060"/>
                </a:solidFill>
                <a:ea typeface="Calibri" panose="020F0502020204030204" pitchFamily="34" charset="0"/>
                <a:cs typeface="Calibri" panose="020F0502020204030204" pitchFamily="34" charset="0"/>
              </a:rPr>
              <a:t>Alcohol was viewed as unlike other substances in that it is legal, easily accessible and there are challenges in drawing the line between what is recreational and dependent or problematic use </a:t>
            </a:r>
          </a:p>
          <a:p>
            <a:pPr marL="342900" lvl="0" indent="-342900">
              <a:spcBef>
                <a:spcPts val="1000"/>
              </a:spcBef>
              <a:buFont typeface="Arial" panose="020B0604020202020204" pitchFamily="34" charset="0"/>
              <a:buChar char="•"/>
            </a:pPr>
            <a:r>
              <a:rPr lang="en-GB" sz="1600" kern="150" dirty="0">
                <a:solidFill>
                  <a:srgbClr val="002060"/>
                </a:solidFill>
                <a:effectLst/>
                <a:ea typeface="Calibri" panose="020F0502020204030204" pitchFamily="34" charset="0"/>
                <a:cs typeface="Calibri" panose="020F0502020204030204" pitchFamily="34" charset="0"/>
              </a:rPr>
              <a:t>Custody processes for identifying and managing service-users with alcohol needs focus on heavy alcohol use to offset the immediate health threat of alcohol withdrawal: </a:t>
            </a:r>
            <a:r>
              <a:rPr lang="en-GB" sz="1600" kern="150" dirty="0">
                <a:solidFill>
                  <a:srgbClr val="002060"/>
                </a:solidFill>
                <a:ea typeface="Calibri" panose="020F0502020204030204" pitchFamily="34" charset="0"/>
                <a:cs typeface="Calibri" panose="020F0502020204030204" pitchFamily="34" charset="0"/>
              </a:rPr>
              <a:t>it was unclear if and how the identification of lower level but still problematic alcohol use was occurring. </a:t>
            </a:r>
            <a:r>
              <a:rPr lang="en-GB" sz="1600" dirty="0">
                <a:solidFill>
                  <a:srgbClr val="002060"/>
                </a:solidFill>
                <a:ea typeface="Calibri" panose="020F0502020204030204" pitchFamily="34" charset="0"/>
                <a:cs typeface="Calibri" panose="020F0502020204030204" pitchFamily="34" charset="0"/>
              </a:rPr>
              <a:t>Trigger offences for alcohol referrals do not exist even when alcohol is implicated in drink driving, domestic violence or fights on weekend nights</a:t>
            </a:r>
            <a:endParaRPr lang="en-GB" sz="1600" kern="150" dirty="0">
              <a:solidFill>
                <a:srgbClr val="002060"/>
              </a:solidFill>
              <a:ea typeface="Calibri" panose="020F0502020204030204" pitchFamily="34" charset="0"/>
              <a:cs typeface="Calibri" panose="020F0502020204030204" pitchFamily="34" charset="0"/>
            </a:endParaRPr>
          </a:p>
          <a:p>
            <a:pPr marL="342900" lvl="0" indent="-342900">
              <a:spcBef>
                <a:spcPts val="1000"/>
              </a:spcBef>
              <a:buFont typeface="Arial" panose="020B0604020202020204" pitchFamily="34" charset="0"/>
              <a:buChar char="•"/>
            </a:pPr>
            <a:r>
              <a:rPr lang="en-GB" sz="1600" kern="150" dirty="0">
                <a:solidFill>
                  <a:srgbClr val="002060"/>
                </a:solidFill>
                <a:ea typeface="Calibri" panose="020F0502020204030204" pitchFamily="34" charset="0"/>
                <a:cs typeface="Calibri" panose="020F0502020204030204" pitchFamily="34" charset="0"/>
              </a:rPr>
              <a:t>One NHS L&amp;D worker described a *proactive approach* to alcohol brief intervention in custody, involving motivational conversations to help problematic drinkers “put the dots together” and realise their alcohol use is the underlying issue. Current custody processes are not proactive in general however, relying on information provision with </a:t>
            </a:r>
            <a:r>
              <a:rPr lang="en-GB" sz="1600" dirty="0">
                <a:solidFill>
                  <a:srgbClr val="002060"/>
                </a:solidFill>
                <a:effectLst/>
                <a:ea typeface="Calibri" panose="020F0502020204030204" pitchFamily="34" charset="0"/>
                <a:cs typeface="Calibri" panose="020F0502020204030204" pitchFamily="34" charset="0"/>
              </a:rPr>
              <a:t>the onus on the detainee to ‘open up’ and request help. This necessarily involves the detainee recognising and admitting they have a problem</a:t>
            </a:r>
          </a:p>
          <a:p>
            <a:pPr marL="342900" lvl="0" indent="-342900">
              <a:spcBef>
                <a:spcPts val="1000"/>
              </a:spcBef>
              <a:buFont typeface="Arial" panose="020B0604020202020204" pitchFamily="34" charset="0"/>
              <a:buChar char="•"/>
            </a:pPr>
            <a:r>
              <a:rPr lang="en-GB" sz="1600" kern="150" dirty="0">
                <a:solidFill>
                  <a:srgbClr val="002060"/>
                </a:solidFill>
                <a:ea typeface="Calibri" panose="020F0502020204030204" pitchFamily="34" charset="0"/>
                <a:cs typeface="Calibri" panose="020F0502020204030204" pitchFamily="34" charset="0"/>
              </a:rPr>
              <a:t>Who would implement alcohol brief interventions is unclear with custody police staff lacking the skills to have motivational conversations with problematic drinkers in a more proactive approach. It is unlikely that brief alcohol interventions will be effective without clearly defined roles, training and processes for identifying need at lower levels</a:t>
            </a:r>
            <a:endParaRPr lang="en-GB" sz="1600" kern="150" dirty="0">
              <a:effectLst/>
              <a:ea typeface="Calibri" panose="020F0502020204030204" pitchFamily="34" charset="0"/>
              <a:cs typeface="Calibri" panose="020F0502020204030204" pitchFamily="34" charset="0"/>
            </a:endParaRPr>
          </a:p>
          <a:p>
            <a:pPr lvl="1">
              <a:lnSpc>
                <a:spcPct val="106000"/>
              </a:lnSpc>
            </a:pPr>
            <a:endParaRPr lang="en-GB" sz="1800" kern="150" dirty="0">
              <a:effectLst/>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56943891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FF940FC1-E148-31D5-BBDD-6AFB4CC43B1C}"/>
              </a:ext>
            </a:extLst>
          </p:cNvPr>
          <p:cNvSpPr>
            <a:spLocks noGrp="1"/>
          </p:cNvSpPr>
          <p:nvPr>
            <p:ph type="sldNum" sz="quarter" idx="12"/>
          </p:nvPr>
        </p:nvSpPr>
        <p:spPr/>
        <p:txBody>
          <a:bodyPr/>
          <a:lstStyle/>
          <a:p>
            <a:fld id="{EE1A55DE-D795-7B44-9085-719E51EC44B5}" type="slidenum">
              <a:rPr lang="en-US" smtClean="0"/>
              <a:t>47</a:t>
            </a:fld>
            <a:endParaRPr lang="en-US" dirty="0"/>
          </a:p>
        </p:txBody>
      </p:sp>
      <p:sp>
        <p:nvSpPr>
          <p:cNvPr id="3" name="Rectangle 2">
            <a:extLst>
              <a:ext uri="{FF2B5EF4-FFF2-40B4-BE49-F238E27FC236}">
                <a16:creationId xmlns:a16="http://schemas.microsoft.com/office/drawing/2014/main" id="{F1188B93-9705-26FE-05B8-A6A31286D315}"/>
              </a:ext>
            </a:extLst>
          </p:cNvPr>
          <p:cNvSpPr/>
          <p:nvPr/>
        </p:nvSpPr>
        <p:spPr>
          <a:xfrm>
            <a:off x="602166" y="1100690"/>
            <a:ext cx="10798061" cy="622880"/>
          </a:xfrm>
          <a:prstGeom prst="rect">
            <a:avLst/>
          </a:prstGeom>
          <a:solidFill>
            <a:srgbClr val="FDEB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AC8E4C16-F2C9-FC88-DD68-DC71E1A8E73E}"/>
              </a:ext>
            </a:extLst>
          </p:cNvPr>
          <p:cNvSpPr/>
          <p:nvPr/>
        </p:nvSpPr>
        <p:spPr>
          <a:xfrm>
            <a:off x="253352" y="681302"/>
            <a:ext cx="697627" cy="1323439"/>
          </a:xfrm>
          <a:prstGeom prst="rect">
            <a:avLst/>
          </a:prstGeom>
        </p:spPr>
        <p:txBody>
          <a:bodyPr wrap="none">
            <a:spAutoFit/>
          </a:bodyPr>
          <a:lstStyle/>
          <a:p>
            <a:r>
              <a:rPr lang="en-GB" sz="8000" b="1" dirty="0">
                <a:solidFill>
                  <a:srgbClr val="F29330"/>
                </a:solidFill>
              </a:rPr>
              <a:t>“</a:t>
            </a:r>
            <a:endParaRPr lang="en-US" sz="8000" b="1" dirty="0">
              <a:solidFill>
                <a:srgbClr val="F29330"/>
              </a:solidFill>
            </a:endParaRPr>
          </a:p>
        </p:txBody>
      </p:sp>
      <p:sp>
        <p:nvSpPr>
          <p:cNvPr id="14" name="Rectangle 13">
            <a:extLst>
              <a:ext uri="{FF2B5EF4-FFF2-40B4-BE49-F238E27FC236}">
                <a16:creationId xmlns:a16="http://schemas.microsoft.com/office/drawing/2014/main" id="{B2D34563-C9CB-22ED-E61F-4068EA89EAA4}"/>
              </a:ext>
            </a:extLst>
          </p:cNvPr>
          <p:cNvSpPr/>
          <p:nvPr/>
        </p:nvSpPr>
        <p:spPr>
          <a:xfrm>
            <a:off x="10946225" y="1326575"/>
            <a:ext cx="697627" cy="1323439"/>
          </a:xfrm>
          <a:prstGeom prst="rect">
            <a:avLst/>
          </a:prstGeom>
        </p:spPr>
        <p:txBody>
          <a:bodyPr wrap="none">
            <a:spAutoFit/>
          </a:bodyPr>
          <a:lstStyle/>
          <a:p>
            <a:r>
              <a:rPr lang="en-GB" sz="8000" b="1" dirty="0">
                <a:solidFill>
                  <a:srgbClr val="F29330"/>
                </a:solidFill>
              </a:rPr>
              <a:t>”</a:t>
            </a:r>
            <a:endParaRPr lang="en-US" sz="8000" b="1" dirty="0">
              <a:solidFill>
                <a:srgbClr val="F29330"/>
              </a:solidFill>
            </a:endParaRPr>
          </a:p>
        </p:txBody>
      </p:sp>
      <p:sp>
        <p:nvSpPr>
          <p:cNvPr id="15" name="Rectangle 14">
            <a:extLst>
              <a:ext uri="{FF2B5EF4-FFF2-40B4-BE49-F238E27FC236}">
                <a16:creationId xmlns:a16="http://schemas.microsoft.com/office/drawing/2014/main" id="{E8A2ABB2-6D54-4BA2-89A0-3349EF6083E8}"/>
              </a:ext>
            </a:extLst>
          </p:cNvPr>
          <p:cNvSpPr/>
          <p:nvPr/>
        </p:nvSpPr>
        <p:spPr>
          <a:xfrm>
            <a:off x="602166" y="2460898"/>
            <a:ext cx="10798061" cy="622880"/>
          </a:xfrm>
          <a:prstGeom prst="rect">
            <a:avLst/>
          </a:prstGeom>
          <a:solidFill>
            <a:srgbClr val="FDEB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F181A6B6-5666-B7C8-497E-616A7740D519}"/>
              </a:ext>
            </a:extLst>
          </p:cNvPr>
          <p:cNvSpPr/>
          <p:nvPr/>
        </p:nvSpPr>
        <p:spPr>
          <a:xfrm>
            <a:off x="253352" y="2041510"/>
            <a:ext cx="697627" cy="1323439"/>
          </a:xfrm>
          <a:prstGeom prst="rect">
            <a:avLst/>
          </a:prstGeom>
        </p:spPr>
        <p:txBody>
          <a:bodyPr wrap="none">
            <a:spAutoFit/>
          </a:bodyPr>
          <a:lstStyle/>
          <a:p>
            <a:r>
              <a:rPr lang="en-GB" sz="8000" b="1" dirty="0">
                <a:solidFill>
                  <a:srgbClr val="F29330"/>
                </a:solidFill>
              </a:rPr>
              <a:t>“</a:t>
            </a:r>
            <a:endParaRPr lang="en-US" sz="8000" b="1" dirty="0">
              <a:solidFill>
                <a:srgbClr val="F29330"/>
              </a:solidFill>
            </a:endParaRPr>
          </a:p>
        </p:txBody>
      </p:sp>
      <p:sp>
        <p:nvSpPr>
          <p:cNvPr id="19" name="Rectangle 18">
            <a:extLst>
              <a:ext uri="{FF2B5EF4-FFF2-40B4-BE49-F238E27FC236}">
                <a16:creationId xmlns:a16="http://schemas.microsoft.com/office/drawing/2014/main" id="{8A041ED3-8BCE-C5B8-7BB6-90084C37A865}"/>
              </a:ext>
            </a:extLst>
          </p:cNvPr>
          <p:cNvSpPr/>
          <p:nvPr/>
        </p:nvSpPr>
        <p:spPr>
          <a:xfrm>
            <a:off x="10946225" y="2686783"/>
            <a:ext cx="697627" cy="1323439"/>
          </a:xfrm>
          <a:prstGeom prst="rect">
            <a:avLst/>
          </a:prstGeom>
        </p:spPr>
        <p:txBody>
          <a:bodyPr wrap="none">
            <a:spAutoFit/>
          </a:bodyPr>
          <a:lstStyle/>
          <a:p>
            <a:r>
              <a:rPr lang="en-GB" sz="8000" b="1" dirty="0">
                <a:solidFill>
                  <a:srgbClr val="F29330"/>
                </a:solidFill>
              </a:rPr>
              <a:t>”</a:t>
            </a:r>
            <a:endParaRPr lang="en-US" sz="8000" b="1" dirty="0">
              <a:solidFill>
                <a:srgbClr val="F29330"/>
              </a:solidFill>
            </a:endParaRPr>
          </a:p>
        </p:txBody>
      </p:sp>
      <p:sp>
        <p:nvSpPr>
          <p:cNvPr id="21" name="Rectangle 20">
            <a:extLst>
              <a:ext uri="{FF2B5EF4-FFF2-40B4-BE49-F238E27FC236}">
                <a16:creationId xmlns:a16="http://schemas.microsoft.com/office/drawing/2014/main" id="{35DE0908-CD77-8E56-7E20-21D821C46D86}"/>
              </a:ext>
            </a:extLst>
          </p:cNvPr>
          <p:cNvSpPr/>
          <p:nvPr/>
        </p:nvSpPr>
        <p:spPr>
          <a:xfrm>
            <a:off x="602166" y="3813443"/>
            <a:ext cx="10798061" cy="1323439"/>
          </a:xfrm>
          <a:prstGeom prst="rect">
            <a:avLst/>
          </a:prstGeom>
          <a:solidFill>
            <a:srgbClr val="FDEB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BF364EC1-D0DF-F2EE-64C7-D77B4E3571E7}"/>
              </a:ext>
            </a:extLst>
          </p:cNvPr>
          <p:cNvSpPr/>
          <p:nvPr/>
        </p:nvSpPr>
        <p:spPr>
          <a:xfrm>
            <a:off x="253352" y="3394056"/>
            <a:ext cx="697627" cy="1323439"/>
          </a:xfrm>
          <a:prstGeom prst="rect">
            <a:avLst/>
          </a:prstGeom>
        </p:spPr>
        <p:txBody>
          <a:bodyPr wrap="none">
            <a:spAutoFit/>
          </a:bodyPr>
          <a:lstStyle/>
          <a:p>
            <a:r>
              <a:rPr lang="en-GB" sz="8000" b="1" dirty="0">
                <a:solidFill>
                  <a:srgbClr val="F29330"/>
                </a:solidFill>
              </a:rPr>
              <a:t>“</a:t>
            </a:r>
            <a:endParaRPr lang="en-US" sz="8000" b="1" dirty="0">
              <a:solidFill>
                <a:srgbClr val="F29330"/>
              </a:solidFill>
            </a:endParaRPr>
          </a:p>
        </p:txBody>
      </p:sp>
      <p:sp>
        <p:nvSpPr>
          <p:cNvPr id="23" name="Rectangle 22">
            <a:extLst>
              <a:ext uri="{FF2B5EF4-FFF2-40B4-BE49-F238E27FC236}">
                <a16:creationId xmlns:a16="http://schemas.microsoft.com/office/drawing/2014/main" id="{46AA56D2-23DC-F9BE-137A-FDDCB28D8BB2}"/>
              </a:ext>
            </a:extLst>
          </p:cNvPr>
          <p:cNvSpPr/>
          <p:nvPr/>
        </p:nvSpPr>
        <p:spPr>
          <a:xfrm>
            <a:off x="10946225" y="4741585"/>
            <a:ext cx="697627" cy="1323439"/>
          </a:xfrm>
          <a:prstGeom prst="rect">
            <a:avLst/>
          </a:prstGeom>
        </p:spPr>
        <p:txBody>
          <a:bodyPr wrap="none">
            <a:spAutoFit/>
          </a:bodyPr>
          <a:lstStyle/>
          <a:p>
            <a:r>
              <a:rPr lang="en-GB" sz="8000" b="1" dirty="0">
                <a:solidFill>
                  <a:srgbClr val="F29330"/>
                </a:solidFill>
              </a:rPr>
              <a:t>”</a:t>
            </a:r>
            <a:endParaRPr lang="en-US" sz="8000" b="1" dirty="0">
              <a:solidFill>
                <a:srgbClr val="F29330"/>
              </a:solidFill>
            </a:endParaRPr>
          </a:p>
        </p:txBody>
      </p:sp>
      <p:sp>
        <p:nvSpPr>
          <p:cNvPr id="24" name="TextBox 23">
            <a:extLst>
              <a:ext uri="{FF2B5EF4-FFF2-40B4-BE49-F238E27FC236}">
                <a16:creationId xmlns:a16="http://schemas.microsoft.com/office/drawing/2014/main" id="{CCCD7E06-8DF9-385E-BF98-C81FFE70D044}"/>
              </a:ext>
            </a:extLst>
          </p:cNvPr>
          <p:cNvSpPr txBox="1"/>
          <p:nvPr/>
        </p:nvSpPr>
        <p:spPr>
          <a:xfrm>
            <a:off x="949359" y="1115366"/>
            <a:ext cx="9998487" cy="584775"/>
          </a:xfrm>
          <a:prstGeom prst="rect">
            <a:avLst/>
          </a:prstGeom>
          <a:noFill/>
        </p:spPr>
        <p:txBody>
          <a:bodyPr wrap="square">
            <a:spAutoFit/>
          </a:bodyPr>
          <a:lstStyle/>
          <a:p>
            <a:r>
              <a:rPr lang="en-GB" sz="1600" i="1" u="none" strike="noStrike" dirty="0">
                <a:solidFill>
                  <a:srgbClr val="002060"/>
                </a:solidFill>
                <a:effectLst/>
              </a:rPr>
              <a:t>[W]</a:t>
            </a:r>
            <a:r>
              <a:rPr lang="en-GB" sz="1600" i="1" u="none" strike="noStrike" dirty="0" err="1">
                <a:solidFill>
                  <a:srgbClr val="002060"/>
                </a:solidFill>
                <a:effectLst/>
              </a:rPr>
              <a:t>e’ve</a:t>
            </a:r>
            <a:r>
              <a:rPr lang="en-GB" sz="1600" i="1" u="none" strike="noStrike" dirty="0">
                <a:solidFill>
                  <a:srgbClr val="002060"/>
                </a:solidFill>
                <a:effectLst/>
              </a:rPr>
              <a:t> not had an alcohol strategy since 2011 so there’s very little national guidance; always financially, and from a policy perspective, alcohol has always been the poor cousin</a:t>
            </a:r>
            <a:endParaRPr lang="en-US" i="1" dirty="0"/>
          </a:p>
        </p:txBody>
      </p:sp>
      <p:sp>
        <p:nvSpPr>
          <p:cNvPr id="25" name="TextBox 24">
            <a:extLst>
              <a:ext uri="{FF2B5EF4-FFF2-40B4-BE49-F238E27FC236}">
                <a16:creationId xmlns:a16="http://schemas.microsoft.com/office/drawing/2014/main" id="{CD85C8C7-6E0C-E541-26BB-5F5D2F6378C6}"/>
              </a:ext>
            </a:extLst>
          </p:cNvPr>
          <p:cNvSpPr txBox="1"/>
          <p:nvPr/>
        </p:nvSpPr>
        <p:spPr>
          <a:xfrm>
            <a:off x="956840" y="2468499"/>
            <a:ext cx="10103742" cy="1241365"/>
          </a:xfrm>
          <a:prstGeom prst="rect">
            <a:avLst/>
          </a:prstGeom>
          <a:noFill/>
        </p:spPr>
        <p:txBody>
          <a:bodyPr wrap="square">
            <a:spAutoFit/>
          </a:bodyPr>
          <a:lstStyle/>
          <a:p>
            <a:pPr rtl="0">
              <a:spcBef>
                <a:spcPts val="1000"/>
              </a:spcBef>
              <a:spcAft>
                <a:spcPts val="800"/>
              </a:spcAft>
            </a:pPr>
            <a:r>
              <a:rPr lang="en-GB" sz="1600" i="1" u="none" strike="noStrike" dirty="0">
                <a:solidFill>
                  <a:srgbClr val="002060"/>
                </a:solidFill>
                <a:effectLst/>
              </a:rPr>
              <a:t>Unless they say that they regularly consume alcohol or aren’t repeat offenders, then I’m sure there are people who probably would go under the radar and would be missed</a:t>
            </a:r>
            <a:endParaRPr lang="en-GB" sz="1600" i="1" dirty="0">
              <a:effectLst/>
            </a:endParaRPr>
          </a:p>
          <a:p>
            <a:br>
              <a:rPr lang="en-GB" dirty="0"/>
            </a:br>
            <a:endParaRPr lang="en-US" dirty="0"/>
          </a:p>
        </p:txBody>
      </p:sp>
      <p:sp>
        <p:nvSpPr>
          <p:cNvPr id="26" name="TextBox 25">
            <a:extLst>
              <a:ext uri="{FF2B5EF4-FFF2-40B4-BE49-F238E27FC236}">
                <a16:creationId xmlns:a16="http://schemas.microsoft.com/office/drawing/2014/main" id="{C29CD54A-812E-3B0E-D26E-1211B1952A39}"/>
              </a:ext>
            </a:extLst>
          </p:cNvPr>
          <p:cNvSpPr txBox="1"/>
          <p:nvPr/>
        </p:nvSpPr>
        <p:spPr>
          <a:xfrm>
            <a:off x="947739" y="3819953"/>
            <a:ext cx="10000108" cy="1980029"/>
          </a:xfrm>
          <a:prstGeom prst="rect">
            <a:avLst/>
          </a:prstGeom>
          <a:noFill/>
        </p:spPr>
        <p:txBody>
          <a:bodyPr wrap="square">
            <a:spAutoFit/>
          </a:bodyPr>
          <a:lstStyle/>
          <a:p>
            <a:pPr rtl="0">
              <a:spcBef>
                <a:spcPts val="1000"/>
              </a:spcBef>
              <a:spcAft>
                <a:spcPts val="800"/>
              </a:spcAft>
            </a:pPr>
            <a:r>
              <a:rPr lang="en-GB" sz="1600" b="0" i="1" u="none" strike="noStrike" dirty="0">
                <a:solidFill>
                  <a:srgbClr val="193E72"/>
                </a:solidFill>
                <a:effectLst/>
              </a:rPr>
              <a:t>Sometimes you can put the dots together and people go, actually this is all about your alcohol use and yet that environment at the time, it may well be intense but sometimes you need those intense moments for people to take things seriously, to coalesce all the things they have been thinking in the past  because things don’t all of a sudden just happen...For me, it’s a missed opportunity if you are not utilising that in some way to either educate or change behaviour: it’s an opportunity</a:t>
            </a:r>
            <a:endParaRPr lang="en-GB" sz="1600" b="0" dirty="0">
              <a:effectLst/>
            </a:endParaRPr>
          </a:p>
          <a:p>
            <a:br>
              <a:rPr lang="en-GB" dirty="0"/>
            </a:br>
            <a:endParaRPr lang="en-US" dirty="0"/>
          </a:p>
        </p:txBody>
      </p:sp>
      <p:sp>
        <p:nvSpPr>
          <p:cNvPr id="28" name="TextBox 27">
            <a:extLst>
              <a:ext uri="{FF2B5EF4-FFF2-40B4-BE49-F238E27FC236}">
                <a16:creationId xmlns:a16="http://schemas.microsoft.com/office/drawing/2014/main" id="{F1D42B31-9A23-850E-B1EA-6863E14AAD4B}"/>
              </a:ext>
            </a:extLst>
          </p:cNvPr>
          <p:cNvSpPr txBox="1"/>
          <p:nvPr/>
        </p:nvSpPr>
        <p:spPr>
          <a:xfrm>
            <a:off x="956840" y="686809"/>
            <a:ext cx="6232550" cy="338554"/>
          </a:xfrm>
          <a:prstGeom prst="rect">
            <a:avLst/>
          </a:prstGeom>
          <a:noFill/>
        </p:spPr>
        <p:txBody>
          <a:bodyPr wrap="square">
            <a:spAutoFit/>
          </a:bodyPr>
          <a:lstStyle/>
          <a:p>
            <a:pPr rtl="0">
              <a:spcBef>
                <a:spcPts val="1000"/>
              </a:spcBef>
              <a:spcAft>
                <a:spcPts val="800"/>
              </a:spcAft>
            </a:pPr>
            <a:r>
              <a:rPr lang="en-GB" sz="1600" b="1" u="none" strike="noStrike" dirty="0">
                <a:solidFill>
                  <a:srgbClr val="002060"/>
                </a:solidFill>
                <a:effectLst/>
              </a:rPr>
              <a:t>Alcohol is the “poor cousin” to illegal substances:</a:t>
            </a:r>
            <a:endParaRPr lang="en-GB" sz="1600" b="1" dirty="0">
              <a:effectLst/>
            </a:endParaRPr>
          </a:p>
        </p:txBody>
      </p:sp>
      <p:sp>
        <p:nvSpPr>
          <p:cNvPr id="30" name="TextBox 29">
            <a:extLst>
              <a:ext uri="{FF2B5EF4-FFF2-40B4-BE49-F238E27FC236}">
                <a16:creationId xmlns:a16="http://schemas.microsoft.com/office/drawing/2014/main" id="{F059F660-4EF6-7A84-3EC7-D5287FA6CA75}"/>
              </a:ext>
            </a:extLst>
          </p:cNvPr>
          <p:cNvSpPr txBox="1"/>
          <p:nvPr/>
        </p:nvSpPr>
        <p:spPr>
          <a:xfrm>
            <a:off x="955169" y="2031523"/>
            <a:ext cx="6232550" cy="338554"/>
          </a:xfrm>
          <a:prstGeom prst="rect">
            <a:avLst/>
          </a:prstGeom>
          <a:noFill/>
        </p:spPr>
        <p:txBody>
          <a:bodyPr wrap="square">
            <a:spAutoFit/>
          </a:bodyPr>
          <a:lstStyle/>
          <a:p>
            <a:pPr rtl="0">
              <a:spcBef>
                <a:spcPts val="1000"/>
              </a:spcBef>
              <a:spcAft>
                <a:spcPts val="800"/>
              </a:spcAft>
            </a:pPr>
            <a:r>
              <a:rPr lang="en-GB" sz="1600" b="1" u="none" strike="noStrike" dirty="0">
                <a:solidFill>
                  <a:srgbClr val="002060"/>
                </a:solidFill>
                <a:effectLst/>
              </a:rPr>
              <a:t>Unmet need in custody among problematic drinkers:</a:t>
            </a:r>
            <a:endParaRPr lang="en-GB" sz="1600" b="1" dirty="0">
              <a:effectLst/>
            </a:endParaRPr>
          </a:p>
        </p:txBody>
      </p:sp>
      <p:sp>
        <p:nvSpPr>
          <p:cNvPr id="32" name="TextBox 31">
            <a:extLst>
              <a:ext uri="{FF2B5EF4-FFF2-40B4-BE49-F238E27FC236}">
                <a16:creationId xmlns:a16="http://schemas.microsoft.com/office/drawing/2014/main" id="{74C1C5DC-EFA3-D2B0-931A-3BF288B9855D}"/>
              </a:ext>
            </a:extLst>
          </p:cNvPr>
          <p:cNvSpPr txBox="1"/>
          <p:nvPr/>
        </p:nvSpPr>
        <p:spPr>
          <a:xfrm>
            <a:off x="947738" y="3393933"/>
            <a:ext cx="9512998" cy="338554"/>
          </a:xfrm>
          <a:prstGeom prst="rect">
            <a:avLst/>
          </a:prstGeom>
          <a:noFill/>
        </p:spPr>
        <p:txBody>
          <a:bodyPr wrap="square">
            <a:spAutoFit/>
          </a:bodyPr>
          <a:lstStyle/>
          <a:p>
            <a:pPr rtl="0">
              <a:spcBef>
                <a:spcPts val="1000"/>
              </a:spcBef>
              <a:spcAft>
                <a:spcPts val="800"/>
              </a:spcAft>
            </a:pPr>
            <a:r>
              <a:rPr lang="en-GB" sz="1600" b="1" u="none" strike="noStrike" dirty="0">
                <a:solidFill>
                  <a:srgbClr val="002060"/>
                </a:solidFill>
                <a:effectLst/>
              </a:rPr>
              <a:t>The possibility of a proactive approach to alcohol management in the custody setting:</a:t>
            </a:r>
            <a:endParaRPr lang="en-GB" sz="1600" b="1" dirty="0">
              <a:effectLst/>
            </a:endParaRPr>
          </a:p>
        </p:txBody>
      </p:sp>
    </p:spTree>
    <p:extLst>
      <p:ext uri="{BB962C8B-B14F-4D97-AF65-F5344CB8AC3E}">
        <p14:creationId xmlns:p14="http://schemas.microsoft.com/office/powerpoint/2010/main" val="151210235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2BF7A36-4976-8F43-B986-CB4344677DAB}"/>
              </a:ext>
            </a:extLst>
          </p:cNvPr>
          <p:cNvSpPr>
            <a:spLocks noGrp="1"/>
          </p:cNvSpPr>
          <p:nvPr>
            <p:ph type="title"/>
          </p:nvPr>
        </p:nvSpPr>
        <p:spPr>
          <a:xfrm>
            <a:off x="1992086" y="2832144"/>
            <a:ext cx="8823552" cy="1295400"/>
          </a:xfrm>
        </p:spPr>
        <p:txBody>
          <a:bodyPr/>
          <a:lstStyle/>
          <a:p>
            <a:r>
              <a:rPr lang="en-US" dirty="0"/>
              <a:t>Conclusions and Recommendations</a:t>
            </a:r>
          </a:p>
        </p:txBody>
      </p:sp>
      <p:sp>
        <p:nvSpPr>
          <p:cNvPr id="2" name="Slide Number Placeholder 1">
            <a:extLst>
              <a:ext uri="{FF2B5EF4-FFF2-40B4-BE49-F238E27FC236}">
                <a16:creationId xmlns:a16="http://schemas.microsoft.com/office/drawing/2014/main" id="{9872BE8B-F765-42BD-5E5E-DD8C6BE4B702}"/>
              </a:ext>
            </a:extLst>
          </p:cNvPr>
          <p:cNvSpPr>
            <a:spLocks noGrp="1"/>
          </p:cNvSpPr>
          <p:nvPr>
            <p:ph type="sldNum" sz="quarter" idx="12"/>
          </p:nvPr>
        </p:nvSpPr>
        <p:spPr/>
        <p:txBody>
          <a:bodyPr/>
          <a:lstStyle/>
          <a:p>
            <a:fld id="{EE1A55DE-D795-7B44-9085-719E51EC44B5}" type="slidenum">
              <a:rPr lang="en-US" smtClean="0"/>
              <a:pPr/>
              <a:t>48</a:t>
            </a:fld>
            <a:endParaRPr lang="en-US"/>
          </a:p>
        </p:txBody>
      </p:sp>
    </p:spTree>
    <p:extLst>
      <p:ext uri="{BB962C8B-B14F-4D97-AF65-F5344CB8AC3E}">
        <p14:creationId xmlns:p14="http://schemas.microsoft.com/office/powerpoint/2010/main" val="309705034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4A407E2-B82B-E236-DBCA-3712DA8A361F}"/>
              </a:ext>
            </a:extLst>
          </p:cNvPr>
          <p:cNvSpPr>
            <a:spLocks noGrp="1"/>
          </p:cNvSpPr>
          <p:nvPr>
            <p:ph type="sldNum" sz="quarter" idx="12"/>
          </p:nvPr>
        </p:nvSpPr>
        <p:spPr/>
        <p:txBody>
          <a:bodyPr/>
          <a:lstStyle/>
          <a:p>
            <a:fld id="{EE1A55DE-D795-7B44-9085-719E51EC44B5}" type="slidenum">
              <a:rPr lang="en-US" smtClean="0"/>
              <a:t>49</a:t>
            </a:fld>
            <a:endParaRPr lang="en-US"/>
          </a:p>
        </p:txBody>
      </p:sp>
      <p:sp>
        <p:nvSpPr>
          <p:cNvPr id="7" name="Rectangle 6">
            <a:extLst>
              <a:ext uri="{FF2B5EF4-FFF2-40B4-BE49-F238E27FC236}">
                <a16:creationId xmlns:a16="http://schemas.microsoft.com/office/drawing/2014/main" id="{CB619B24-47AF-6A3C-E537-6573CB2BD71B}"/>
              </a:ext>
            </a:extLst>
          </p:cNvPr>
          <p:cNvSpPr/>
          <p:nvPr/>
        </p:nvSpPr>
        <p:spPr>
          <a:xfrm>
            <a:off x="407988" y="296863"/>
            <a:ext cx="11052175" cy="5384348"/>
          </a:xfrm>
          <a:prstGeom prst="rect">
            <a:avLst/>
          </a:prstGeom>
          <a:solidFill>
            <a:srgbClr val="F8DD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29330"/>
              </a:solidFill>
            </a:endParaRPr>
          </a:p>
        </p:txBody>
      </p:sp>
      <p:sp>
        <p:nvSpPr>
          <p:cNvPr id="2" name="Title 1"/>
          <p:cNvSpPr>
            <a:spLocks noGrp="1"/>
          </p:cNvSpPr>
          <p:nvPr>
            <p:ph type="title"/>
          </p:nvPr>
        </p:nvSpPr>
        <p:spPr>
          <a:xfrm>
            <a:off x="624433" y="686454"/>
            <a:ext cx="10657447" cy="347690"/>
          </a:xfrm>
        </p:spPr>
        <p:txBody>
          <a:bodyPr>
            <a:noAutofit/>
          </a:bodyPr>
          <a:lstStyle/>
          <a:p>
            <a:r>
              <a:rPr lang="en-GB" sz="2900" b="1" dirty="0"/>
              <a:t>Section 5: Conclusions</a:t>
            </a:r>
            <a:endParaRPr lang="en-GB" sz="2900" b="1" dirty="0">
              <a:highlight>
                <a:srgbClr val="FFFF00"/>
              </a:highlight>
            </a:endParaRPr>
          </a:p>
        </p:txBody>
      </p:sp>
      <p:sp>
        <p:nvSpPr>
          <p:cNvPr id="6" name="Content Placeholder 5">
            <a:extLst>
              <a:ext uri="{FF2B5EF4-FFF2-40B4-BE49-F238E27FC236}">
                <a16:creationId xmlns:a16="http://schemas.microsoft.com/office/drawing/2014/main" id="{C4207CBA-DA56-A81D-C865-1135994F1B90}"/>
              </a:ext>
            </a:extLst>
          </p:cNvPr>
          <p:cNvSpPr>
            <a:spLocks noGrp="1"/>
          </p:cNvSpPr>
          <p:nvPr>
            <p:ph idx="1"/>
          </p:nvPr>
        </p:nvSpPr>
        <p:spPr>
          <a:xfrm>
            <a:off x="624469" y="1232528"/>
            <a:ext cx="10656306" cy="4311120"/>
          </a:xfrm>
        </p:spPr>
        <p:txBody>
          <a:bodyPr vert="horz" lIns="91440" tIns="45720" rIns="91440" bIns="45720" rtlCol="0" anchor="t">
            <a:normAutofit/>
          </a:bodyPr>
          <a:lstStyle/>
          <a:p>
            <a:pPr lvl="0">
              <a:lnSpc>
                <a:spcPct val="100000"/>
              </a:lnSpc>
            </a:pPr>
            <a:r>
              <a:rPr lang="en-GB" sz="1600" dirty="0">
                <a:effectLst/>
                <a:ea typeface="Times New Roman" panose="02020603050405020304" pitchFamily="18" charset="0"/>
              </a:rPr>
              <a:t>The proposed pathway was not implemented due to implementation challenges in the custody suite, which included service pressures and skill, confidence and role legitimacy issues among police staff</a:t>
            </a:r>
          </a:p>
          <a:p>
            <a:pPr lvl="0">
              <a:lnSpc>
                <a:spcPct val="100000"/>
              </a:lnSpc>
            </a:pPr>
            <a:r>
              <a:rPr lang="en-GB" sz="1600" dirty="0">
                <a:effectLst/>
                <a:ea typeface="Times New Roman" panose="02020603050405020304" pitchFamily="18" charset="0"/>
              </a:rPr>
              <a:t>Substance use workers are a valuable resource in custody settings, although there are opportunity costs in custody suites with low footfall</a:t>
            </a:r>
          </a:p>
          <a:p>
            <a:pPr lvl="0">
              <a:lnSpc>
                <a:spcPct val="100000"/>
              </a:lnSpc>
            </a:pPr>
            <a:r>
              <a:rPr lang="en-GB" sz="1600" dirty="0">
                <a:effectLst/>
                <a:ea typeface="Times New Roman" panose="02020603050405020304" pitchFamily="18" charset="0"/>
              </a:rPr>
              <a:t>There are reported gaps in substance misuse skill, knowledge and capacity among police and L&amp;D staff</a:t>
            </a:r>
          </a:p>
          <a:p>
            <a:pPr lvl="0">
              <a:lnSpc>
                <a:spcPct val="100000"/>
              </a:lnSpc>
            </a:pPr>
            <a:r>
              <a:rPr lang="en-GB" sz="1600" dirty="0">
                <a:effectLst/>
                <a:ea typeface="Times New Roman" panose="02020603050405020304" pitchFamily="18" charset="0"/>
              </a:rPr>
              <a:t>Opportunities for routes into treatment exist in both the custody suite and the community with strengths and weaknesses across these settings: the custody suite offers a reactive model whereas the community setting offers potential to prevent substance use and related crime through upstream intervention. Both settings present opportunities and challenges to engaging service-users</a:t>
            </a:r>
          </a:p>
          <a:p>
            <a:pPr lvl="0">
              <a:lnSpc>
                <a:spcPct val="100000"/>
              </a:lnSpc>
            </a:pPr>
            <a:r>
              <a:rPr lang="en-GB" sz="1600" dirty="0">
                <a:effectLst/>
                <a:ea typeface="Times New Roman" panose="02020603050405020304" pitchFamily="18" charset="0"/>
              </a:rPr>
              <a:t>Processes for identifying and managing problematic drinking in custody is unclear with missed opportunities for preventing future alcohol-related harms. </a:t>
            </a:r>
            <a:r>
              <a:rPr lang="en-GB" sz="1600" dirty="0">
                <a:effectLst/>
                <a:ea typeface="Calibri" panose="020F0502020204030204" pitchFamily="34" charset="0"/>
              </a:rPr>
              <a:t>The delivery and effectiveness of brief alcohol interventions requires further consideration</a:t>
            </a:r>
            <a:endParaRPr lang="en-GB" sz="1600" dirty="0">
              <a:ea typeface="Calibri" panose="020F0502020204030204" pitchFamily="34" charset="0"/>
            </a:endParaRPr>
          </a:p>
          <a:p>
            <a:pPr lvl="0">
              <a:lnSpc>
                <a:spcPct val="100000"/>
              </a:lnSpc>
            </a:pPr>
            <a:r>
              <a:rPr lang="en-GB" sz="1600" kern="100" dirty="0">
                <a:ea typeface="Calibri" panose="020F0502020204030204" pitchFamily="34" charset="0"/>
                <a:cs typeface="Times New Roman" panose="02020603050405020304" pitchFamily="18" charset="0"/>
              </a:rPr>
              <a:t>There </a:t>
            </a:r>
            <a:r>
              <a:rPr lang="en-GB" sz="1600" kern="100">
                <a:ea typeface="Calibri" panose="020F0502020204030204" pitchFamily="34" charset="0"/>
                <a:cs typeface="Times New Roman" panose="02020603050405020304" pitchFamily="18" charset="0"/>
              </a:rPr>
              <a:t>is opportunity </a:t>
            </a:r>
            <a:r>
              <a:rPr lang="en-GB" sz="1600" kern="100" dirty="0">
                <a:ea typeface="Calibri" panose="020F0502020204030204" pitchFamily="34" charset="0"/>
                <a:cs typeface="Times New Roman" panose="02020603050405020304" pitchFamily="18" charset="0"/>
              </a:rPr>
              <a:t>to develop treatment pathways in the community through joined-up working among neighbourhood police, CGL and other agencies, such as youth services and probation</a:t>
            </a:r>
          </a:p>
          <a:p>
            <a:pPr marL="0" indent="0">
              <a:buNone/>
            </a:pPr>
            <a:endParaRPr lang="en-GB" sz="1800" dirty="0">
              <a:latin typeface="+mj-lt"/>
            </a:endParaRPr>
          </a:p>
        </p:txBody>
      </p:sp>
    </p:spTree>
    <p:extLst>
      <p:ext uri="{BB962C8B-B14F-4D97-AF65-F5344CB8AC3E}">
        <p14:creationId xmlns:p14="http://schemas.microsoft.com/office/powerpoint/2010/main" val="19309298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3467E1-2267-F60E-2EA6-0B472D160356}"/>
              </a:ext>
            </a:extLst>
          </p:cNvPr>
          <p:cNvSpPr>
            <a:spLocks noGrp="1"/>
          </p:cNvSpPr>
          <p:nvPr>
            <p:ph type="title"/>
          </p:nvPr>
        </p:nvSpPr>
        <p:spPr>
          <a:xfrm>
            <a:off x="613317" y="657225"/>
            <a:ext cx="10740483" cy="368687"/>
          </a:xfrm>
        </p:spPr>
        <p:txBody>
          <a:bodyPr>
            <a:normAutofit fontScale="90000"/>
          </a:bodyPr>
          <a:lstStyle/>
          <a:p>
            <a:r>
              <a:rPr lang="en-US" b="1" dirty="0"/>
              <a:t>Abbreviations</a:t>
            </a:r>
          </a:p>
        </p:txBody>
      </p:sp>
      <p:sp>
        <p:nvSpPr>
          <p:cNvPr id="3" name="Content Placeholder 2">
            <a:extLst>
              <a:ext uri="{FF2B5EF4-FFF2-40B4-BE49-F238E27FC236}">
                <a16:creationId xmlns:a16="http://schemas.microsoft.com/office/drawing/2014/main" id="{643DD213-0BBE-C6F3-EA41-5D7231A90028}"/>
              </a:ext>
            </a:extLst>
          </p:cNvPr>
          <p:cNvSpPr>
            <a:spLocks noGrp="1"/>
          </p:cNvSpPr>
          <p:nvPr>
            <p:ph idx="1"/>
          </p:nvPr>
        </p:nvSpPr>
        <p:spPr>
          <a:xfrm>
            <a:off x="613318" y="1387514"/>
            <a:ext cx="10667458" cy="4300537"/>
          </a:xfrm>
        </p:spPr>
        <p:txBody>
          <a:bodyPr>
            <a:normAutofit/>
          </a:bodyPr>
          <a:lstStyle/>
          <a:p>
            <a:r>
              <a:rPr lang="en-US" sz="1600" dirty="0"/>
              <a:t>ARS – Arrest Referral Scheme</a:t>
            </a:r>
          </a:p>
          <a:p>
            <a:r>
              <a:rPr lang="en-US" sz="1600" dirty="0"/>
              <a:t>CGL – Change, Grow, Live </a:t>
            </a:r>
          </a:p>
          <a:p>
            <a:r>
              <a:rPr lang="en-US" sz="1600" dirty="0"/>
              <a:t>DIP – Drug Intervention Programme</a:t>
            </a:r>
          </a:p>
          <a:p>
            <a:r>
              <a:rPr lang="en-US" sz="1600" dirty="0"/>
              <a:t>NHS L&amp;D  - National Health Service Liaison and Diversion</a:t>
            </a:r>
          </a:p>
          <a:p>
            <a:r>
              <a:rPr lang="en-US" sz="1600" dirty="0"/>
              <a:t>PH – Public Health </a:t>
            </a:r>
          </a:p>
          <a:p>
            <a:r>
              <a:rPr lang="en-US" sz="1600" dirty="0"/>
              <a:t>OPCC – Office of the Police and Crime Commissioner </a:t>
            </a:r>
          </a:p>
        </p:txBody>
      </p:sp>
      <p:sp>
        <p:nvSpPr>
          <p:cNvPr id="4" name="Slide Number Placeholder 3">
            <a:extLst>
              <a:ext uri="{FF2B5EF4-FFF2-40B4-BE49-F238E27FC236}">
                <a16:creationId xmlns:a16="http://schemas.microsoft.com/office/drawing/2014/main" id="{CAC51D8B-5AB3-E3DF-3724-494C0C318254}"/>
              </a:ext>
            </a:extLst>
          </p:cNvPr>
          <p:cNvSpPr>
            <a:spLocks noGrp="1"/>
          </p:cNvSpPr>
          <p:nvPr>
            <p:ph type="sldNum" sz="quarter" idx="12"/>
          </p:nvPr>
        </p:nvSpPr>
        <p:spPr/>
        <p:txBody>
          <a:bodyPr/>
          <a:lstStyle/>
          <a:p>
            <a:fld id="{EE1A55DE-D795-7B44-9085-719E51EC44B5}" type="slidenum">
              <a:rPr lang="en-US" smtClean="0"/>
              <a:t>5</a:t>
            </a:fld>
            <a:endParaRPr lang="en-US"/>
          </a:p>
        </p:txBody>
      </p:sp>
    </p:spTree>
    <p:extLst>
      <p:ext uri="{BB962C8B-B14F-4D97-AF65-F5344CB8AC3E}">
        <p14:creationId xmlns:p14="http://schemas.microsoft.com/office/powerpoint/2010/main" val="81906873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4A407E2-B82B-E236-DBCA-3712DA8A361F}"/>
              </a:ext>
            </a:extLst>
          </p:cNvPr>
          <p:cNvSpPr>
            <a:spLocks noGrp="1"/>
          </p:cNvSpPr>
          <p:nvPr>
            <p:ph type="sldNum" sz="quarter" idx="12"/>
          </p:nvPr>
        </p:nvSpPr>
        <p:spPr/>
        <p:txBody>
          <a:bodyPr/>
          <a:lstStyle/>
          <a:p>
            <a:fld id="{EE1A55DE-D795-7B44-9085-719E51EC44B5}" type="slidenum">
              <a:rPr lang="en-US" smtClean="0"/>
              <a:t>50</a:t>
            </a:fld>
            <a:endParaRPr lang="en-US"/>
          </a:p>
        </p:txBody>
      </p:sp>
      <p:sp>
        <p:nvSpPr>
          <p:cNvPr id="7" name="Rectangle 6">
            <a:extLst>
              <a:ext uri="{FF2B5EF4-FFF2-40B4-BE49-F238E27FC236}">
                <a16:creationId xmlns:a16="http://schemas.microsoft.com/office/drawing/2014/main" id="{CB619B24-47AF-6A3C-E537-6573CB2BD71B}"/>
              </a:ext>
            </a:extLst>
          </p:cNvPr>
          <p:cNvSpPr/>
          <p:nvPr/>
        </p:nvSpPr>
        <p:spPr>
          <a:xfrm>
            <a:off x="407988" y="296863"/>
            <a:ext cx="11068456" cy="5364162"/>
          </a:xfrm>
          <a:prstGeom prst="rect">
            <a:avLst/>
          </a:prstGeom>
          <a:solidFill>
            <a:srgbClr val="F8DD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29330"/>
              </a:solidFill>
            </a:endParaRPr>
          </a:p>
        </p:txBody>
      </p:sp>
      <p:sp>
        <p:nvSpPr>
          <p:cNvPr id="2" name="Title 1"/>
          <p:cNvSpPr>
            <a:spLocks noGrp="1"/>
          </p:cNvSpPr>
          <p:nvPr>
            <p:ph type="title"/>
          </p:nvPr>
        </p:nvSpPr>
        <p:spPr>
          <a:xfrm>
            <a:off x="600745" y="692150"/>
            <a:ext cx="11068456" cy="363163"/>
          </a:xfrm>
        </p:spPr>
        <p:txBody>
          <a:bodyPr>
            <a:noAutofit/>
          </a:bodyPr>
          <a:lstStyle/>
          <a:p>
            <a:r>
              <a:rPr lang="en-GB" sz="2900" b="1" dirty="0"/>
              <a:t>Recommendations (1): service development</a:t>
            </a:r>
            <a:endParaRPr lang="en-GB" sz="2900" b="1" dirty="0">
              <a:highlight>
                <a:srgbClr val="FFFF00"/>
              </a:highlight>
            </a:endParaRPr>
          </a:p>
        </p:txBody>
      </p:sp>
      <p:sp>
        <p:nvSpPr>
          <p:cNvPr id="6" name="Content Placeholder 5">
            <a:extLst>
              <a:ext uri="{FF2B5EF4-FFF2-40B4-BE49-F238E27FC236}">
                <a16:creationId xmlns:a16="http://schemas.microsoft.com/office/drawing/2014/main" id="{C4207CBA-DA56-A81D-C865-1135994F1B90}"/>
              </a:ext>
            </a:extLst>
          </p:cNvPr>
          <p:cNvSpPr>
            <a:spLocks noGrp="1"/>
          </p:cNvSpPr>
          <p:nvPr>
            <p:ph idx="1"/>
          </p:nvPr>
        </p:nvSpPr>
        <p:spPr>
          <a:xfrm>
            <a:off x="613317" y="1407445"/>
            <a:ext cx="10667458" cy="4074194"/>
          </a:xfrm>
        </p:spPr>
        <p:txBody>
          <a:bodyPr vert="horz" lIns="91440" tIns="45720" rIns="91440" bIns="45720" rtlCol="0" anchor="t">
            <a:normAutofit fontScale="92500" lnSpcReduction="10000"/>
          </a:bodyPr>
          <a:lstStyle/>
          <a:p>
            <a:pPr marL="0" indent="0" algn="just">
              <a:lnSpc>
                <a:spcPct val="120000"/>
              </a:lnSpc>
              <a:spcAft>
                <a:spcPts val="800"/>
              </a:spcAft>
              <a:buNone/>
            </a:pPr>
            <a:r>
              <a:rPr lang="en-GB" sz="1600" b="1" kern="100" dirty="0">
                <a:effectLst/>
                <a:ea typeface="Calibri" panose="020F0502020204030204" pitchFamily="34" charset="0"/>
                <a:cs typeface="Calibri" panose="020F0502020204030204" pitchFamily="34" charset="0"/>
              </a:rPr>
              <a:t>This evaluation identified areas service development including:</a:t>
            </a:r>
          </a:p>
          <a:p>
            <a:pPr lvl="0">
              <a:lnSpc>
                <a:spcPct val="106000"/>
              </a:lnSpc>
            </a:pPr>
            <a:r>
              <a:rPr lang="en-GB" sz="1600" dirty="0">
                <a:solidFill>
                  <a:srgbClr val="002060"/>
                </a:solidFill>
                <a:effectLst/>
                <a:ea typeface="Calibri" panose="020F0502020204030204" pitchFamily="34" charset="0"/>
                <a:cs typeface="Calibri" panose="020F0502020204030204" pitchFamily="34" charset="0"/>
              </a:rPr>
              <a:t>The need for inter-agency collaboration to, first, develop a shared understanding of a public health approach in criminal justice settings, including what downstream and upstream mean to the various agencies involved; and, second, to establish processes, roles and relationships for facilitating this</a:t>
            </a:r>
            <a:endParaRPr lang="en-GB" sz="1600" dirty="0">
              <a:solidFill>
                <a:srgbClr val="002060"/>
              </a:solidFill>
              <a:effectLst/>
              <a:ea typeface="Times New Roman" panose="02020603050405020304" pitchFamily="18" charset="0"/>
              <a:cs typeface="Calibri" panose="020F0502020204030204" pitchFamily="34" charset="0"/>
            </a:endParaRPr>
          </a:p>
          <a:p>
            <a:pPr lvl="0">
              <a:lnSpc>
                <a:spcPct val="106000"/>
              </a:lnSpc>
            </a:pPr>
            <a:r>
              <a:rPr lang="en-GB" sz="1600" dirty="0">
                <a:solidFill>
                  <a:srgbClr val="002060"/>
                </a:solidFill>
                <a:effectLst/>
                <a:ea typeface="Times New Roman" panose="02020603050405020304" pitchFamily="18" charset="0"/>
                <a:cs typeface="Calibri" panose="020F0502020204030204" pitchFamily="34" charset="0"/>
              </a:rPr>
              <a:t>Agreement on staff roles and the optimum use of the substance misuse workforce. Regarding the latter, two options should be considered:</a:t>
            </a:r>
          </a:p>
          <a:p>
            <a:pPr marL="742950" lvl="1" indent="-285750">
              <a:lnSpc>
                <a:spcPct val="106000"/>
              </a:lnSpc>
              <a:buFont typeface="Courier New" panose="02070309020205020404" pitchFamily="49" charset="0"/>
              <a:buChar char="o"/>
            </a:pPr>
            <a:r>
              <a:rPr lang="en-GB" sz="1600" dirty="0">
                <a:solidFill>
                  <a:srgbClr val="002060"/>
                </a:solidFill>
                <a:effectLst/>
                <a:ea typeface="Calibri" panose="020F0502020204030204" pitchFamily="34" charset="0"/>
                <a:cs typeface="Calibri" panose="020F0502020204030204" pitchFamily="34" charset="0"/>
              </a:rPr>
              <a:t>A roaming CGL worker, able to attend the custody suite at high footfall times</a:t>
            </a:r>
            <a:endParaRPr lang="en-GB" sz="1600" dirty="0">
              <a:solidFill>
                <a:srgbClr val="002060"/>
              </a:solidFill>
              <a:effectLst/>
              <a:ea typeface="Times New Roman" panose="02020603050405020304" pitchFamily="18" charset="0"/>
              <a:cs typeface="Calibri" panose="020F0502020204030204" pitchFamily="34" charset="0"/>
            </a:endParaRPr>
          </a:p>
          <a:p>
            <a:pPr marL="742950" lvl="1" indent="-285750">
              <a:lnSpc>
                <a:spcPct val="106000"/>
              </a:lnSpc>
              <a:buFont typeface="Courier New" panose="02070309020205020404" pitchFamily="49" charset="0"/>
              <a:buChar char="o"/>
            </a:pPr>
            <a:r>
              <a:rPr lang="en-GB" sz="1600" dirty="0">
                <a:solidFill>
                  <a:srgbClr val="002060"/>
                </a:solidFill>
                <a:effectLst/>
                <a:ea typeface="Calibri" panose="020F0502020204030204" pitchFamily="34" charset="0"/>
                <a:cs typeface="Calibri" panose="020F0502020204030204" pitchFamily="34" charset="0"/>
              </a:rPr>
              <a:t>A substance misuse worker within L&amp;D </a:t>
            </a:r>
            <a:endParaRPr lang="en-GB" sz="1600" dirty="0">
              <a:solidFill>
                <a:srgbClr val="002060"/>
              </a:solidFill>
              <a:effectLst/>
              <a:ea typeface="Times New Roman" panose="02020603050405020304" pitchFamily="18" charset="0"/>
              <a:cs typeface="Calibri" panose="020F0502020204030204" pitchFamily="34" charset="0"/>
            </a:endParaRPr>
          </a:p>
          <a:p>
            <a:pPr lvl="0">
              <a:lnSpc>
                <a:spcPct val="106000"/>
              </a:lnSpc>
            </a:pPr>
            <a:r>
              <a:rPr lang="en-GB" sz="1600" dirty="0">
                <a:solidFill>
                  <a:srgbClr val="002060"/>
                </a:solidFill>
                <a:effectLst/>
                <a:ea typeface="Calibri" panose="020F0502020204030204" pitchFamily="34" charset="0"/>
                <a:cs typeface="Calibri" panose="020F0502020204030204" pitchFamily="34" charset="0"/>
              </a:rPr>
              <a:t>The need for training in substance misuse and referral processes for police and L&amp;D </a:t>
            </a:r>
            <a:endParaRPr lang="en-GB" sz="1600" dirty="0">
              <a:solidFill>
                <a:srgbClr val="002060"/>
              </a:solidFill>
              <a:effectLst/>
              <a:ea typeface="Times New Roman" panose="02020603050405020304" pitchFamily="18" charset="0"/>
              <a:cs typeface="Calibri" panose="020F0502020204030204" pitchFamily="34" charset="0"/>
            </a:endParaRPr>
          </a:p>
          <a:p>
            <a:pPr lvl="0">
              <a:lnSpc>
                <a:spcPct val="106000"/>
              </a:lnSpc>
            </a:pPr>
            <a:r>
              <a:rPr lang="en-GB" sz="1600" dirty="0">
                <a:solidFill>
                  <a:srgbClr val="002060"/>
                </a:solidFill>
                <a:effectLst/>
                <a:ea typeface="Times New Roman" panose="02020603050405020304" pitchFamily="18" charset="0"/>
                <a:cs typeface="Calibri" panose="020F0502020204030204" pitchFamily="34" charset="0"/>
              </a:rPr>
              <a:t>Clarity on the management of problematic drinking, including the role of brief alcohol interventions and who is to both receive and implement them</a:t>
            </a:r>
          </a:p>
          <a:p>
            <a:pPr lvl="0">
              <a:lnSpc>
                <a:spcPct val="106000"/>
              </a:lnSpc>
            </a:pPr>
            <a:r>
              <a:rPr lang="en-GB" sz="1600" dirty="0">
                <a:solidFill>
                  <a:srgbClr val="002060"/>
                </a:solidFill>
                <a:effectLst/>
                <a:ea typeface="Calibri" panose="020F0502020204030204" pitchFamily="34" charset="0"/>
                <a:cs typeface="Calibri" panose="020F0502020204030204" pitchFamily="34" charset="0"/>
              </a:rPr>
              <a:t>Further development of community routes into treatment and the organisational relationships for underpinning these, including CGL, neighbourhood police, </a:t>
            </a:r>
            <a:r>
              <a:rPr lang="en-GB" sz="1600" dirty="0">
                <a:solidFill>
                  <a:srgbClr val="002060"/>
                </a:solidFill>
                <a:effectLst/>
                <a:ea typeface="Times New Roman" panose="02020603050405020304" pitchFamily="18" charset="0"/>
                <a:cs typeface="Calibri" panose="020F0502020204030204" pitchFamily="34" charset="0"/>
              </a:rPr>
              <a:t>youth services, housing and probation</a:t>
            </a:r>
            <a:endParaRPr lang="en-GB" sz="1600" kern="100" dirty="0">
              <a:effectLst/>
              <a:ea typeface="Calibri" panose="020F0502020204030204" pitchFamily="34" charset="0"/>
              <a:cs typeface="Times New Roman" panose="02020603050405020304" pitchFamily="18" charset="0"/>
            </a:endParaRPr>
          </a:p>
          <a:p>
            <a:pPr marL="0" indent="0">
              <a:buNone/>
            </a:pPr>
            <a:endParaRPr lang="en-GB" sz="1800" dirty="0">
              <a:latin typeface="+mj-lt"/>
            </a:endParaRPr>
          </a:p>
        </p:txBody>
      </p:sp>
    </p:spTree>
    <p:extLst>
      <p:ext uri="{BB962C8B-B14F-4D97-AF65-F5344CB8AC3E}">
        <p14:creationId xmlns:p14="http://schemas.microsoft.com/office/powerpoint/2010/main" val="165931659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4A407E2-B82B-E236-DBCA-3712DA8A361F}"/>
              </a:ext>
            </a:extLst>
          </p:cNvPr>
          <p:cNvSpPr>
            <a:spLocks noGrp="1"/>
          </p:cNvSpPr>
          <p:nvPr>
            <p:ph type="sldNum" sz="quarter" idx="12"/>
          </p:nvPr>
        </p:nvSpPr>
        <p:spPr/>
        <p:txBody>
          <a:bodyPr/>
          <a:lstStyle/>
          <a:p>
            <a:fld id="{EE1A55DE-D795-7B44-9085-719E51EC44B5}" type="slidenum">
              <a:rPr lang="en-US" smtClean="0"/>
              <a:t>51</a:t>
            </a:fld>
            <a:endParaRPr lang="en-US"/>
          </a:p>
        </p:txBody>
      </p:sp>
      <p:sp>
        <p:nvSpPr>
          <p:cNvPr id="7" name="Rectangle 6">
            <a:extLst>
              <a:ext uri="{FF2B5EF4-FFF2-40B4-BE49-F238E27FC236}">
                <a16:creationId xmlns:a16="http://schemas.microsoft.com/office/drawing/2014/main" id="{CB619B24-47AF-6A3C-E537-6573CB2BD71B}"/>
              </a:ext>
            </a:extLst>
          </p:cNvPr>
          <p:cNvSpPr/>
          <p:nvPr/>
        </p:nvSpPr>
        <p:spPr>
          <a:xfrm>
            <a:off x="407988" y="287079"/>
            <a:ext cx="11052175" cy="5373946"/>
          </a:xfrm>
          <a:prstGeom prst="rect">
            <a:avLst/>
          </a:prstGeom>
          <a:solidFill>
            <a:srgbClr val="F8DD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29330"/>
              </a:solidFill>
            </a:endParaRPr>
          </a:p>
        </p:txBody>
      </p:sp>
      <p:sp>
        <p:nvSpPr>
          <p:cNvPr id="2" name="Title 1"/>
          <p:cNvSpPr>
            <a:spLocks noGrp="1"/>
          </p:cNvSpPr>
          <p:nvPr>
            <p:ph type="title"/>
          </p:nvPr>
        </p:nvSpPr>
        <p:spPr>
          <a:xfrm>
            <a:off x="600343" y="692150"/>
            <a:ext cx="10670905" cy="363163"/>
          </a:xfrm>
        </p:spPr>
        <p:txBody>
          <a:bodyPr>
            <a:normAutofit fontScale="90000"/>
          </a:bodyPr>
          <a:lstStyle/>
          <a:p>
            <a:r>
              <a:rPr lang="en-GB" b="1" dirty="0">
                <a:ea typeface="Lato" panose="020F0502020204030203" pitchFamily="34" charset="0"/>
                <a:cs typeface="Lato" panose="020F0502020204030203" pitchFamily="34" charset="0"/>
              </a:rPr>
              <a:t>Recommendations (2): data collection and service-users</a:t>
            </a:r>
            <a:endParaRPr lang="en-GB" b="1" dirty="0">
              <a:highlight>
                <a:srgbClr val="FFFF00"/>
              </a:highlight>
              <a:ea typeface="Lato" panose="020F0502020204030203" pitchFamily="34" charset="0"/>
              <a:cs typeface="Lato" panose="020F0502020204030203" pitchFamily="34" charset="0"/>
            </a:endParaRPr>
          </a:p>
        </p:txBody>
      </p:sp>
      <p:sp>
        <p:nvSpPr>
          <p:cNvPr id="6" name="Content Placeholder 5">
            <a:extLst>
              <a:ext uri="{FF2B5EF4-FFF2-40B4-BE49-F238E27FC236}">
                <a16:creationId xmlns:a16="http://schemas.microsoft.com/office/drawing/2014/main" id="{C4207CBA-DA56-A81D-C865-1135994F1B90}"/>
              </a:ext>
            </a:extLst>
          </p:cNvPr>
          <p:cNvSpPr>
            <a:spLocks noGrp="1"/>
          </p:cNvSpPr>
          <p:nvPr>
            <p:ph idx="1"/>
          </p:nvPr>
        </p:nvSpPr>
        <p:spPr>
          <a:xfrm>
            <a:off x="613317" y="1376363"/>
            <a:ext cx="10657931" cy="4105275"/>
          </a:xfrm>
        </p:spPr>
        <p:txBody>
          <a:bodyPr vert="horz" lIns="91440" tIns="45720" rIns="91440" bIns="45720" rtlCol="0" anchor="t">
            <a:normAutofit fontScale="92500" lnSpcReduction="20000"/>
          </a:bodyPr>
          <a:lstStyle/>
          <a:p>
            <a:pPr marL="6" indent="0" algn="just">
              <a:lnSpc>
                <a:spcPct val="110000"/>
              </a:lnSpc>
              <a:spcBef>
                <a:spcPts val="0"/>
              </a:spcBef>
              <a:spcAft>
                <a:spcPts val="800"/>
              </a:spcAft>
              <a:buNone/>
            </a:pPr>
            <a:r>
              <a:rPr lang="en-GB" sz="1700" b="1" kern="100" dirty="0">
                <a:effectLst/>
                <a:ea typeface="Calibri" panose="020F0502020204030204" pitchFamily="34" charset="0"/>
                <a:cs typeface="Calibri" panose="020F0502020204030204" pitchFamily="34" charset="0"/>
              </a:rPr>
              <a:t>There is a need to consider ways of generating, analysing and using existing or new data to inform service delivery and development:</a:t>
            </a:r>
            <a:endParaRPr lang="en-US" sz="1700" b="1" dirty="0"/>
          </a:p>
          <a:p>
            <a:pPr lvl="0">
              <a:lnSpc>
                <a:spcPct val="110000"/>
              </a:lnSpc>
              <a:tabLst>
                <a:tab pos="457200" algn="l"/>
              </a:tabLst>
            </a:pPr>
            <a:r>
              <a:rPr lang="en-GB" sz="1700" dirty="0">
                <a:effectLst/>
                <a:ea typeface="Calibri" panose="020F0502020204030204" pitchFamily="34" charset="0"/>
              </a:rPr>
              <a:t>Sharing of heat maps on high footfall times to inform decisions on when substance misuse workers attend custody</a:t>
            </a:r>
          </a:p>
          <a:p>
            <a:pPr lvl="0">
              <a:lnSpc>
                <a:spcPct val="110000"/>
              </a:lnSpc>
              <a:tabLst>
                <a:tab pos="457200" algn="l"/>
              </a:tabLst>
            </a:pPr>
            <a:r>
              <a:rPr lang="en-GB" sz="1700" dirty="0">
                <a:effectLst/>
                <a:ea typeface="Calibri" panose="020F0502020204030204" pitchFamily="34" charset="0"/>
              </a:rPr>
              <a:t>Data on the amount of substance and alcohol related crime and service user need to support commissioning decisions and assist in the identification of clients for referrals and support</a:t>
            </a:r>
            <a:endParaRPr lang="en-GB" sz="1700" dirty="0">
              <a:effectLst/>
              <a:ea typeface="Times New Roman" panose="02020603050405020304" pitchFamily="18" charset="0"/>
            </a:endParaRPr>
          </a:p>
          <a:p>
            <a:pPr lvl="0">
              <a:lnSpc>
                <a:spcPct val="110000"/>
              </a:lnSpc>
              <a:tabLst>
                <a:tab pos="457200" algn="l"/>
              </a:tabLst>
            </a:pPr>
            <a:r>
              <a:rPr lang="en-GB" sz="1700" dirty="0">
                <a:effectLst/>
                <a:ea typeface="Calibri" panose="020F0502020204030204" pitchFamily="34" charset="0"/>
              </a:rPr>
              <a:t>Follow-up data on service user experience and outcomes for use in service evaluation and the motivation of frontline staff</a:t>
            </a:r>
          </a:p>
          <a:p>
            <a:pPr lvl="0">
              <a:lnSpc>
                <a:spcPct val="110000"/>
              </a:lnSpc>
              <a:tabLst>
                <a:tab pos="457200" algn="l"/>
              </a:tabLst>
            </a:pPr>
            <a:r>
              <a:rPr lang="en-GB" sz="1700" dirty="0">
                <a:ea typeface="Calibri" panose="020F0502020204030204" pitchFamily="34" charset="0"/>
              </a:rPr>
              <a:t>Enhance understanding of and integration between </a:t>
            </a:r>
            <a:r>
              <a:rPr lang="en-GB" sz="1800" i="0" u="none" strike="noStrike" dirty="0">
                <a:solidFill>
                  <a:srgbClr val="193E72"/>
                </a:solidFill>
                <a:effectLst/>
              </a:rPr>
              <a:t>police (NICHE) and drug and alcohol (CRIS) service databases</a:t>
            </a:r>
            <a:endParaRPr lang="en-GB" sz="1700" dirty="0">
              <a:effectLst/>
              <a:ea typeface="Calibri" panose="020F0502020204030204" pitchFamily="34" charset="0"/>
            </a:endParaRPr>
          </a:p>
          <a:p>
            <a:pPr marL="0" lvl="0" indent="0">
              <a:lnSpc>
                <a:spcPct val="110000"/>
              </a:lnSpc>
              <a:buNone/>
              <a:tabLst>
                <a:tab pos="457200" algn="l"/>
              </a:tabLst>
            </a:pPr>
            <a:r>
              <a:rPr lang="en-GB" sz="1700" b="1" dirty="0">
                <a:ea typeface="Times New Roman" panose="02020603050405020304" pitchFamily="18" charset="0"/>
              </a:rPr>
              <a:t>Service-user involvement:</a:t>
            </a:r>
          </a:p>
          <a:p>
            <a:pPr>
              <a:lnSpc>
                <a:spcPct val="110000"/>
              </a:lnSpc>
              <a:tabLst>
                <a:tab pos="457200" algn="l"/>
              </a:tabLst>
            </a:pPr>
            <a:r>
              <a:rPr lang="en-GB" sz="1700" dirty="0">
                <a:effectLst/>
                <a:ea typeface="Calibri" panose="020F0502020204030204" pitchFamily="34" charset="0"/>
                <a:cs typeface="Calibri" panose="020F0502020204030204" pitchFamily="34" charset="0"/>
              </a:rPr>
              <a:t>While involving service-users in service redesigns is challenging in the criminal justice sector, there is a vital need to obtain service-users views on appropriate entry points into treatment and interventions. Engagement with service users should be sought at all levels of service delivery and commissioning on an ongoing basis  </a:t>
            </a:r>
            <a:endParaRPr lang="en-GB" sz="1700" dirty="0">
              <a:effectLst/>
              <a:ea typeface="Times New Roman" panose="02020603050405020304" pitchFamily="18" charset="0"/>
            </a:endParaRPr>
          </a:p>
          <a:p>
            <a:pPr marL="0" indent="0">
              <a:buNone/>
            </a:pPr>
            <a:endParaRPr lang="en-GB" sz="1800" dirty="0">
              <a:latin typeface="+mj-lt"/>
            </a:endParaRPr>
          </a:p>
        </p:txBody>
      </p:sp>
    </p:spTree>
    <p:extLst>
      <p:ext uri="{BB962C8B-B14F-4D97-AF65-F5344CB8AC3E}">
        <p14:creationId xmlns:p14="http://schemas.microsoft.com/office/powerpoint/2010/main" val="210522245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B52495-3CF1-9272-BB70-B6E60E30D918}"/>
              </a:ext>
            </a:extLst>
          </p:cNvPr>
          <p:cNvSpPr>
            <a:spLocks noGrp="1"/>
          </p:cNvSpPr>
          <p:nvPr>
            <p:ph type="title"/>
          </p:nvPr>
        </p:nvSpPr>
        <p:spPr>
          <a:xfrm>
            <a:off x="597502" y="419454"/>
            <a:ext cx="10756298" cy="365125"/>
          </a:xfrm>
        </p:spPr>
        <p:txBody>
          <a:bodyPr>
            <a:normAutofit fontScale="90000"/>
          </a:bodyPr>
          <a:lstStyle/>
          <a:p>
            <a:r>
              <a:rPr lang="en-GB" b="1" dirty="0"/>
              <a:t>References</a:t>
            </a:r>
          </a:p>
        </p:txBody>
      </p:sp>
      <p:sp>
        <p:nvSpPr>
          <p:cNvPr id="3" name="Content Placeholder 2">
            <a:extLst>
              <a:ext uri="{FF2B5EF4-FFF2-40B4-BE49-F238E27FC236}">
                <a16:creationId xmlns:a16="http://schemas.microsoft.com/office/drawing/2014/main" id="{7D22888E-FD0A-8F24-304A-CE98DC37ED1A}"/>
              </a:ext>
            </a:extLst>
          </p:cNvPr>
          <p:cNvSpPr>
            <a:spLocks noGrp="1"/>
          </p:cNvSpPr>
          <p:nvPr>
            <p:ph idx="1"/>
          </p:nvPr>
        </p:nvSpPr>
        <p:spPr>
          <a:xfrm>
            <a:off x="597502" y="944848"/>
            <a:ext cx="10270583" cy="4388207"/>
          </a:xfrm>
        </p:spPr>
        <p:txBody>
          <a:bodyPr vert="horz" lIns="91440" tIns="45720" rIns="91440" bIns="45720" rtlCol="0" anchor="t">
            <a:noAutofit/>
          </a:bodyPr>
          <a:lstStyle/>
          <a:p>
            <a:pPr marL="0" indent="0">
              <a:buNone/>
            </a:pPr>
            <a:r>
              <a:rPr lang="en-GB" sz="1400" dirty="0">
                <a:solidFill>
                  <a:srgbClr val="002060"/>
                </a:solidFill>
                <a:effectLst/>
                <a:ea typeface="Calibri" panose="020F0502020204030204" pitchFamily="34" charset="0"/>
                <a:cs typeface="Times New Roman" panose="02020603050405020304" pitchFamily="18" charset="0"/>
              </a:rPr>
              <a:t>Allen, G., Tunnicliffe, R., 2021. Drug Crime: Statistics for England and Wales. House of Commons library</a:t>
            </a:r>
          </a:p>
          <a:p>
            <a:pPr marL="0" indent="0">
              <a:buNone/>
            </a:pPr>
            <a:r>
              <a:rPr lang="en-GB" sz="1400" dirty="0"/>
              <a:t>Best, D., Noble, A., Stark, M., &amp; Marshall, E., 2002. The role of forensic medical examiners and their attitudes on delivering brief alcohol interventions in police custody. Criminal Behaviour and Mental Health, 12(230-235)</a:t>
            </a:r>
            <a:endParaRPr lang="en-GB" sz="1400" dirty="0">
              <a:solidFill>
                <a:srgbClr val="002060"/>
              </a:solidFill>
              <a:effectLst/>
              <a:ea typeface="Calibri" panose="020F0502020204030204" pitchFamily="34" charset="0"/>
              <a:cs typeface="Times New Roman" panose="02020603050405020304" pitchFamily="18" charset="0"/>
            </a:endParaRPr>
          </a:p>
          <a:p>
            <a:pPr marL="0" indent="0">
              <a:buNone/>
            </a:pPr>
            <a:r>
              <a:rPr lang="en-GB" sz="1400" dirty="0">
                <a:solidFill>
                  <a:srgbClr val="002060"/>
                </a:solidFill>
                <a:effectLst/>
                <a:ea typeface="Calibri" panose="020F0502020204030204" pitchFamily="34" charset="0"/>
                <a:cs typeface="Times New Roman" panose="02020603050405020304" pitchFamily="18" charset="0"/>
              </a:rPr>
              <a:t>Blakeborough, L., Richardson, A., 2012. Summary of findings from two evaluations of Home Office  Alcohol Arrest Referral pilot schemes. Summ. Find. Two Eval. Home Off. Alcohol Arrest Ref. Pilot Schemes Research Report 60</a:t>
            </a:r>
          </a:p>
          <a:p>
            <a:pPr marL="0" indent="0">
              <a:buNone/>
            </a:pPr>
            <a:r>
              <a:rPr lang="en-GB" sz="1400" dirty="0">
                <a:solidFill>
                  <a:srgbClr val="002060"/>
                </a:solidFill>
                <a:effectLst/>
                <a:ea typeface="Calibri" panose="020F0502020204030204" pitchFamily="34" charset="0"/>
                <a:cs typeface="Arial" panose="020B0604020202020204" pitchFamily="34" charset="0"/>
              </a:rPr>
              <a:t>Disley, E., Gkousis, E., Hulme S., Morley, K., Pollard, J., Saunders, C., Sussex, J., Sutherland, A., 2021. </a:t>
            </a:r>
            <a:r>
              <a:rPr lang="en-GB" sz="1400" dirty="0">
                <a:solidFill>
                  <a:srgbClr val="002060"/>
                </a:solidFill>
                <a:ea typeface="Calibri" panose="020F0502020204030204" pitchFamily="34" charset="0"/>
                <a:cs typeface="Arial" panose="020B0604020202020204" pitchFamily="34" charset="0"/>
              </a:rPr>
              <a:t>Outcome of the evaluation of the national model for Liaison and Diversion Services.</a:t>
            </a:r>
            <a:r>
              <a:rPr lang="en-GB" sz="1400" dirty="0">
                <a:solidFill>
                  <a:srgbClr val="002060"/>
                </a:solidFill>
                <a:effectLst/>
                <a:ea typeface="Calibri" panose="020F0502020204030204" pitchFamily="34" charset="0"/>
                <a:cs typeface="Arial" panose="020B0604020202020204" pitchFamily="34" charset="0"/>
              </a:rPr>
              <a:t> RAND Europe</a:t>
            </a:r>
          </a:p>
          <a:p>
            <a:pPr marL="0" indent="0">
              <a:buNone/>
            </a:pPr>
            <a:r>
              <a:rPr lang="en-GB" sz="1400" dirty="0">
                <a:solidFill>
                  <a:srgbClr val="002060"/>
                </a:solidFill>
                <a:effectLst/>
                <a:ea typeface="Calibri" panose="020F0502020204030204" pitchFamily="34" charset="0"/>
                <a:cs typeface="Times New Roman" panose="02020603050405020304" pitchFamily="18" charset="0"/>
              </a:rPr>
              <a:t>HM Government, 2021. From harm to hope: A 10-year drugs plan to cut crime and save lives.</a:t>
            </a:r>
          </a:p>
          <a:p>
            <a:pPr marL="0" indent="0">
              <a:buNone/>
            </a:pPr>
            <a:r>
              <a:rPr lang="en-GB" sz="1400" dirty="0">
                <a:solidFill>
                  <a:srgbClr val="002060"/>
                </a:solidFill>
                <a:ea typeface="Calibri" panose="020F0502020204030204" pitchFamily="34" charset="0"/>
                <a:cs typeface="Times New Roman" panose="02020603050405020304" pitchFamily="18" charset="0"/>
              </a:rPr>
              <a:t>McGovern, R., Crowe, L., Kaner, E. Containment and care? A qualitative interview study exploring police custody staff views about delivering brief alcohol interventions to heavy drinking arrestees, Drugs: Education, Prevention and Policy, 27</a:t>
            </a:r>
          </a:p>
          <a:p>
            <a:pPr marL="0" indent="0">
              <a:buNone/>
            </a:pPr>
            <a:r>
              <a:rPr lang="en-GB" sz="1400" dirty="0">
                <a:effectLst/>
                <a:latin typeface="Arial" panose="020B0604020202020204" pitchFamily="34" charset="0"/>
                <a:ea typeface="Calibri" panose="020F0502020204030204" pitchFamily="34" charset="0"/>
              </a:rPr>
              <a:t>McSweeney, T., Hughes, C., Ritter, A., 2018. The impact of compliance with a compulsory model of drug diversion on treatment engagement and reoffending. Drugs Educ. Prev. Policy 25, 56–66.</a:t>
            </a:r>
          </a:p>
          <a:p>
            <a:pPr marL="0" indent="0">
              <a:buNone/>
            </a:pPr>
            <a:r>
              <a:rPr lang="en-GB" sz="1400" dirty="0">
                <a:effectLst/>
                <a:latin typeface="Arial" panose="020B0604020202020204" pitchFamily="34" charset="0"/>
                <a:ea typeface="Calibri" panose="020F0502020204030204" pitchFamily="34" charset="0"/>
                <a:cs typeface="Times New Roman" panose="02020603050405020304" pitchFamily="18" charset="0"/>
              </a:rPr>
              <a:t>Nottinghamshire Health &amp; Wellbeing board, June 2012. Nottinghamshire Joint Strategic Needs Assessment.</a:t>
            </a:r>
          </a:p>
          <a:p>
            <a:pPr marL="0" indent="0">
              <a:buNone/>
            </a:pPr>
            <a:r>
              <a:rPr lang="en-GB" sz="1400" dirty="0">
                <a:effectLst/>
                <a:latin typeface="Arial" panose="020B0604020202020204" pitchFamily="34" charset="0"/>
                <a:ea typeface="Calibri" panose="020F0502020204030204" pitchFamily="34" charset="0"/>
                <a:cs typeface="Times New Roman" panose="02020603050405020304" pitchFamily="18" charset="0"/>
              </a:rPr>
              <a:t>Page, G., 2019. Rapid Evidence Review: Alcohol Interventions and the Criminal Justice System. Alcohol Change UK.</a:t>
            </a:r>
            <a:endParaRPr lang="en-GB" sz="1400" dirty="0">
              <a:latin typeface="Arial" panose="020B0604020202020204" pitchFamily="34" charset="0"/>
              <a:ea typeface="Calibri" panose="020F0502020204030204" pitchFamily="34" charset="0"/>
              <a:cs typeface="Arial" panose="020B0604020202020204" pitchFamily="34" charset="0"/>
            </a:endParaRPr>
          </a:p>
          <a:p>
            <a:pPr marL="0" indent="0">
              <a:buNone/>
            </a:pPr>
            <a:r>
              <a:rPr lang="en-GB" sz="1400" dirty="0">
                <a:effectLst/>
                <a:latin typeface="Arial" panose="020B0604020202020204" pitchFamily="34" charset="0"/>
                <a:ea typeface="Calibri" panose="020F0502020204030204" pitchFamily="34" charset="0"/>
                <a:cs typeface="Arial" panose="020B0604020202020204" pitchFamily="34" charset="0"/>
              </a:rPr>
              <a:t>Skodbo, S., Brown, G., Deacon, S., Cooper, A., Hall, A., Millar, T., Smith, J., Whitham, K., 2007. The Drug Interventions Programme (DIP): addressing drug use and offending through “Tough Choices.” Home Office</a:t>
            </a:r>
          </a:p>
          <a:p>
            <a:pPr marL="0" indent="0">
              <a:buNone/>
            </a:pPr>
            <a:r>
              <a:rPr lang="en-GB" sz="1400" dirty="0">
                <a:effectLst/>
                <a:latin typeface="Arial" panose="020B0604020202020204" pitchFamily="34" charset="0"/>
                <a:ea typeface="Calibri" panose="020F0502020204030204" pitchFamily="34" charset="0"/>
              </a:rPr>
              <a:t>Sondhi, A., Eastwood, B., 2021. Assessing diversionary approaches for drug misusers in police custody in London: engagement and treatment outcomes as part of the Drug Intervention Programme. Addict. Res. Theory 29, 223–230.</a:t>
            </a:r>
          </a:p>
          <a:p>
            <a:pPr marL="0" indent="0">
              <a:buNone/>
            </a:pPr>
            <a:endParaRPr lang="en-GB" sz="1600" dirty="0">
              <a:solidFill>
                <a:srgbClr val="002060"/>
              </a:solidFill>
              <a:ea typeface="Calibri" panose="020F050202020403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14149ACC-879C-6C36-443D-563F7D5D76C1}"/>
              </a:ext>
            </a:extLst>
          </p:cNvPr>
          <p:cNvSpPr>
            <a:spLocks noGrp="1"/>
          </p:cNvSpPr>
          <p:nvPr>
            <p:ph type="sldNum" sz="quarter" idx="12"/>
          </p:nvPr>
        </p:nvSpPr>
        <p:spPr/>
        <p:txBody>
          <a:bodyPr/>
          <a:lstStyle/>
          <a:p>
            <a:fld id="{EE1A55DE-D795-7B44-9085-719E51EC44B5}" type="slidenum">
              <a:rPr lang="en-US" smtClean="0"/>
              <a:t>52</a:t>
            </a:fld>
            <a:endParaRPr lang="en-US"/>
          </a:p>
        </p:txBody>
      </p:sp>
    </p:spTree>
    <p:extLst>
      <p:ext uri="{BB962C8B-B14F-4D97-AF65-F5344CB8AC3E}">
        <p14:creationId xmlns:p14="http://schemas.microsoft.com/office/powerpoint/2010/main" val="43049612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51644" y="3265714"/>
            <a:ext cx="10288712" cy="631372"/>
          </a:xfrm>
        </p:spPr>
        <p:txBody>
          <a:bodyPr/>
          <a:lstStyle/>
          <a:p>
            <a:r>
              <a:rPr lang="en-GB" dirty="0"/>
              <a:t>Thank you from PHIRST South Bank</a:t>
            </a:r>
          </a:p>
        </p:txBody>
      </p:sp>
      <p:sp>
        <p:nvSpPr>
          <p:cNvPr id="4" name="TextBox 3">
            <a:extLst>
              <a:ext uri="{FF2B5EF4-FFF2-40B4-BE49-F238E27FC236}">
                <a16:creationId xmlns:a16="http://schemas.microsoft.com/office/drawing/2014/main" id="{E45147D9-1237-49B8-83B9-684279F4CAA8}"/>
              </a:ext>
            </a:extLst>
          </p:cNvPr>
          <p:cNvSpPr txBox="1"/>
          <p:nvPr/>
        </p:nvSpPr>
        <p:spPr>
          <a:xfrm>
            <a:off x="4593772" y="4222065"/>
            <a:ext cx="3004457" cy="400110"/>
          </a:xfrm>
          <a:prstGeom prst="rect">
            <a:avLst/>
          </a:prstGeom>
          <a:noFill/>
        </p:spPr>
        <p:txBody>
          <a:bodyPr wrap="square">
            <a:spAutoFit/>
          </a:bodyPr>
          <a:lstStyle/>
          <a:p>
            <a:r>
              <a:rPr lang="en-GB" sz="2000" b="0" i="0" u="none" strike="noStrike" dirty="0">
                <a:solidFill>
                  <a:schemeClr val="bg1"/>
                </a:solidFill>
                <a:effectLst/>
                <a:latin typeface="Roboto" panose="02000000000000000000" pitchFamily="2" charset="0"/>
                <a:hlinkClick r:id="rId2">
                  <a:extLst>
                    <a:ext uri="{A12FA001-AC4F-418D-AE19-62706E023703}">
                      <ahyp:hlinkClr xmlns:ahyp="http://schemas.microsoft.com/office/drawing/2018/hyperlinkcolor" val="tx"/>
                    </a:ext>
                  </a:extLst>
                </a:hlinkClick>
              </a:rPr>
              <a:t>Email: phirst@lsbu.ac.uk</a:t>
            </a:r>
            <a:endParaRPr lang="en-GB" sz="2000" dirty="0">
              <a:solidFill>
                <a:schemeClr val="bg1"/>
              </a:solidFill>
            </a:endParaRPr>
          </a:p>
        </p:txBody>
      </p:sp>
      <p:sp>
        <p:nvSpPr>
          <p:cNvPr id="3" name="Slide Number Placeholder 2">
            <a:extLst>
              <a:ext uri="{FF2B5EF4-FFF2-40B4-BE49-F238E27FC236}">
                <a16:creationId xmlns:a16="http://schemas.microsoft.com/office/drawing/2014/main" id="{A8506000-85B7-F043-4166-30F12D20CB62}"/>
              </a:ext>
            </a:extLst>
          </p:cNvPr>
          <p:cNvSpPr>
            <a:spLocks noGrp="1"/>
          </p:cNvSpPr>
          <p:nvPr>
            <p:ph type="sldNum" sz="quarter" idx="12"/>
          </p:nvPr>
        </p:nvSpPr>
        <p:spPr/>
        <p:txBody>
          <a:bodyPr/>
          <a:lstStyle/>
          <a:p>
            <a:fld id="{EE1A55DE-D795-7B44-9085-719E51EC44B5}" type="slidenum">
              <a:rPr lang="en-US" smtClean="0"/>
              <a:pPr/>
              <a:t>53</a:t>
            </a:fld>
            <a:endParaRPr lang="en-US"/>
          </a:p>
        </p:txBody>
      </p:sp>
    </p:spTree>
    <p:extLst>
      <p:ext uri="{BB962C8B-B14F-4D97-AF65-F5344CB8AC3E}">
        <p14:creationId xmlns:p14="http://schemas.microsoft.com/office/powerpoint/2010/main" val="40981608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C380BDA-C0F2-9E4F-A4C8-87905A5B7419}"/>
              </a:ext>
            </a:extLst>
          </p:cNvPr>
          <p:cNvSpPr>
            <a:spLocks noGrp="1"/>
          </p:cNvSpPr>
          <p:nvPr>
            <p:ph type="title"/>
          </p:nvPr>
        </p:nvSpPr>
        <p:spPr>
          <a:xfrm>
            <a:off x="1326995" y="3200399"/>
            <a:ext cx="9273555" cy="624469"/>
          </a:xfrm>
        </p:spPr>
        <p:txBody>
          <a:bodyPr/>
          <a:lstStyle/>
          <a:p>
            <a:r>
              <a:rPr lang="en-US" dirty="0"/>
              <a:t>The Intervention and Background</a:t>
            </a:r>
          </a:p>
        </p:txBody>
      </p:sp>
      <p:sp>
        <p:nvSpPr>
          <p:cNvPr id="2" name="Slide Number Placeholder 1">
            <a:extLst>
              <a:ext uri="{FF2B5EF4-FFF2-40B4-BE49-F238E27FC236}">
                <a16:creationId xmlns:a16="http://schemas.microsoft.com/office/drawing/2014/main" id="{50EB84F4-0DC5-D71B-5182-F4C5D79B5D5B}"/>
              </a:ext>
            </a:extLst>
          </p:cNvPr>
          <p:cNvSpPr>
            <a:spLocks noGrp="1"/>
          </p:cNvSpPr>
          <p:nvPr>
            <p:ph type="sldNum" sz="quarter" idx="12"/>
          </p:nvPr>
        </p:nvSpPr>
        <p:spPr/>
        <p:txBody>
          <a:bodyPr/>
          <a:lstStyle/>
          <a:p>
            <a:fld id="{EE1A55DE-D795-7B44-9085-719E51EC44B5}" type="slidenum">
              <a:rPr lang="en-US" smtClean="0"/>
              <a:pPr/>
              <a:t>6</a:t>
            </a:fld>
            <a:endParaRPr lang="en-US"/>
          </a:p>
        </p:txBody>
      </p:sp>
    </p:spTree>
    <p:extLst>
      <p:ext uri="{BB962C8B-B14F-4D97-AF65-F5344CB8AC3E}">
        <p14:creationId xmlns:p14="http://schemas.microsoft.com/office/powerpoint/2010/main" val="3437793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F63853-2A87-F932-4664-C9E717A93F39}"/>
              </a:ext>
            </a:extLst>
          </p:cNvPr>
          <p:cNvSpPr>
            <a:spLocks noGrp="1"/>
          </p:cNvSpPr>
          <p:nvPr>
            <p:ph type="title"/>
          </p:nvPr>
        </p:nvSpPr>
        <p:spPr>
          <a:xfrm>
            <a:off x="624468" y="374920"/>
            <a:ext cx="10656307" cy="861813"/>
          </a:xfrm>
        </p:spPr>
        <p:txBody>
          <a:bodyPr>
            <a:normAutofit fontScale="90000"/>
          </a:bodyPr>
          <a:lstStyle/>
          <a:p>
            <a:r>
              <a:rPr lang="en-GB" b="1" dirty="0"/>
              <a:t>The Intervention: a </a:t>
            </a:r>
            <a:r>
              <a:rPr lang="en-GB" b="1" dirty="0">
                <a:latin typeface="+mn-lt"/>
              </a:rPr>
              <a:t>pilot </a:t>
            </a:r>
            <a:r>
              <a:rPr lang="en-GB" sz="3200" b="1" dirty="0">
                <a:effectLst/>
                <a:latin typeface="+mn-lt"/>
                <a:ea typeface="Calibri" panose="020F0502020204030204" pitchFamily="34" charset="0"/>
                <a:cs typeface="Arial" panose="020B0604020202020204" pitchFamily="34" charset="0"/>
              </a:rPr>
              <a:t>public health pathway for users of alcohol and substances in the criminal justice setting</a:t>
            </a:r>
            <a:r>
              <a:rPr lang="en-GB" b="1" dirty="0">
                <a:latin typeface="+mn-lt"/>
              </a:rPr>
              <a:t> </a:t>
            </a:r>
          </a:p>
        </p:txBody>
      </p:sp>
      <p:sp>
        <p:nvSpPr>
          <p:cNvPr id="3" name="Content Placeholder 2">
            <a:extLst>
              <a:ext uri="{FF2B5EF4-FFF2-40B4-BE49-F238E27FC236}">
                <a16:creationId xmlns:a16="http://schemas.microsoft.com/office/drawing/2014/main" id="{BEB726C4-96E2-CC4E-1A21-DEB6D2C74F32}"/>
              </a:ext>
            </a:extLst>
          </p:cNvPr>
          <p:cNvSpPr>
            <a:spLocks noGrp="1"/>
          </p:cNvSpPr>
          <p:nvPr>
            <p:ph idx="1"/>
          </p:nvPr>
        </p:nvSpPr>
        <p:spPr>
          <a:xfrm>
            <a:off x="637478" y="3010105"/>
            <a:ext cx="10917043" cy="1718482"/>
          </a:xfrm>
        </p:spPr>
        <p:txBody>
          <a:bodyPr vert="horz" lIns="91440" tIns="45720" rIns="91440" bIns="45720" numCol="1" spcCol="396000" rtlCol="0" anchor="t">
            <a:noAutofit/>
          </a:bodyPr>
          <a:lstStyle/>
          <a:p>
            <a:pPr marL="227965" indent="-227965">
              <a:lnSpc>
                <a:spcPct val="100000"/>
              </a:lnSpc>
            </a:pPr>
            <a:r>
              <a:rPr lang="en-GB" sz="1600" dirty="0">
                <a:solidFill>
                  <a:srgbClr val="002060"/>
                </a:solidFill>
              </a:rPr>
              <a:t>The pathway concept aspired to create a personalised service that would more efficiently utilise staff resources and better coordinate services with positive outcomes for both service-users and staff. It was based on a new triaging system that would see service-users offered interventions at three levels:</a:t>
            </a:r>
          </a:p>
          <a:p>
            <a:pPr marL="685154" lvl="1" indent="-227965">
              <a:lnSpc>
                <a:spcPct val="100000"/>
              </a:lnSpc>
            </a:pPr>
            <a:r>
              <a:rPr lang="en-GB" sz="1600" dirty="0">
                <a:solidFill>
                  <a:srgbClr val="002060"/>
                </a:solidFill>
              </a:rPr>
              <a:t>Level 1 – brief health advice to be universally provided, including brief alcohol advice</a:t>
            </a:r>
          </a:p>
          <a:p>
            <a:pPr marL="685154" lvl="1" indent="-227965">
              <a:lnSpc>
                <a:spcPct val="100000"/>
              </a:lnSpc>
            </a:pPr>
            <a:r>
              <a:rPr lang="en-GB" sz="1600" dirty="0">
                <a:solidFill>
                  <a:srgbClr val="002060"/>
                </a:solidFill>
              </a:rPr>
              <a:t>Level 2 – service-users to receive the standard treatment service, either on a voluntary or mandatory basis</a:t>
            </a:r>
          </a:p>
          <a:p>
            <a:pPr marL="685154" lvl="1" indent="-227965">
              <a:lnSpc>
                <a:spcPct val="100000"/>
              </a:lnSpc>
            </a:pPr>
            <a:r>
              <a:rPr lang="en-GB" sz="1600" dirty="0">
                <a:solidFill>
                  <a:srgbClr val="002060"/>
                </a:solidFill>
              </a:rPr>
              <a:t>Level 3 – </a:t>
            </a:r>
            <a:r>
              <a:rPr lang="en-GB" sz="1600" dirty="0">
                <a:solidFill>
                  <a:srgbClr val="002060"/>
                </a:solidFill>
                <a:effectLst/>
                <a:ea typeface="Calibri" panose="020F0502020204030204" pitchFamily="34" charset="0"/>
              </a:rPr>
              <a:t>assertive outreach to engage the most prolific of offenders</a:t>
            </a:r>
          </a:p>
          <a:p>
            <a:pPr marL="457189" lvl="1" indent="0">
              <a:buNone/>
            </a:pPr>
            <a:endParaRPr lang="en-GB" sz="200" dirty="0">
              <a:solidFill>
                <a:srgbClr val="00589A"/>
              </a:solidFill>
              <a:effectLst/>
              <a:latin typeface="Arial" panose="020B0604020202020204" pitchFamily="34" charset="0"/>
              <a:ea typeface="Calibri" panose="020F0502020204030204" pitchFamily="34" charset="0"/>
            </a:endParaRPr>
          </a:p>
        </p:txBody>
      </p:sp>
      <p:sp>
        <p:nvSpPr>
          <p:cNvPr id="4" name="Slide Number Placeholder 3">
            <a:extLst>
              <a:ext uri="{FF2B5EF4-FFF2-40B4-BE49-F238E27FC236}">
                <a16:creationId xmlns:a16="http://schemas.microsoft.com/office/drawing/2014/main" id="{174A3AC6-A6C4-5D3F-6E32-D4605337D44C}"/>
              </a:ext>
            </a:extLst>
          </p:cNvPr>
          <p:cNvSpPr>
            <a:spLocks noGrp="1"/>
          </p:cNvSpPr>
          <p:nvPr>
            <p:ph type="sldNum" sz="quarter" idx="12"/>
          </p:nvPr>
        </p:nvSpPr>
        <p:spPr/>
        <p:txBody>
          <a:bodyPr/>
          <a:lstStyle/>
          <a:p>
            <a:fld id="{EE1A55DE-D795-7B44-9085-719E51EC44B5}" type="slidenum">
              <a:rPr lang="en-US" smtClean="0"/>
              <a:t>7</a:t>
            </a:fld>
            <a:endParaRPr lang="en-US"/>
          </a:p>
        </p:txBody>
      </p:sp>
      <p:sp>
        <p:nvSpPr>
          <p:cNvPr id="6" name="TextBox 5">
            <a:extLst>
              <a:ext uri="{FF2B5EF4-FFF2-40B4-BE49-F238E27FC236}">
                <a16:creationId xmlns:a16="http://schemas.microsoft.com/office/drawing/2014/main" id="{63C4761A-1ED6-0490-6F4E-FA9BE9DB0EEA}"/>
              </a:ext>
            </a:extLst>
          </p:cNvPr>
          <p:cNvSpPr txBox="1"/>
          <p:nvPr/>
        </p:nvSpPr>
        <p:spPr>
          <a:xfrm>
            <a:off x="637478" y="5012968"/>
            <a:ext cx="10766519" cy="584775"/>
          </a:xfrm>
          <a:prstGeom prst="rect">
            <a:avLst/>
          </a:prstGeom>
          <a:noFill/>
        </p:spPr>
        <p:txBody>
          <a:bodyPr wrap="square">
            <a:spAutoFit/>
          </a:bodyPr>
          <a:lstStyle/>
          <a:p>
            <a:pPr marL="285750" indent="-285750">
              <a:lnSpc>
                <a:spcPct val="100000"/>
              </a:lnSpc>
              <a:buFont typeface="Arial" panose="020B0604020202020204" pitchFamily="34" charset="0"/>
              <a:buChar char="•"/>
            </a:pPr>
            <a:r>
              <a:rPr lang="en-GB" sz="1600" dirty="0">
                <a:solidFill>
                  <a:srgbClr val="002060"/>
                </a:solidFill>
                <a:ea typeface="Calibri" panose="020F0502020204030204" pitchFamily="34" charset="0"/>
              </a:rPr>
              <a:t>The pathway was still at the inception stage at the beginning of this evaluation, allowing an examination of the implementation and development process.</a:t>
            </a:r>
            <a:endParaRPr lang="en-GB" sz="1600" dirty="0">
              <a:solidFill>
                <a:srgbClr val="002060"/>
              </a:solidFill>
              <a:effectLst/>
              <a:ea typeface="Calibri" panose="020F0502020204030204" pitchFamily="34" charset="0"/>
            </a:endParaRPr>
          </a:p>
        </p:txBody>
      </p:sp>
      <p:sp>
        <p:nvSpPr>
          <p:cNvPr id="8" name="TextBox 7">
            <a:extLst>
              <a:ext uri="{FF2B5EF4-FFF2-40B4-BE49-F238E27FC236}">
                <a16:creationId xmlns:a16="http://schemas.microsoft.com/office/drawing/2014/main" id="{A9741791-BEA7-26E9-8DB6-56760AE4CBA3}"/>
              </a:ext>
            </a:extLst>
          </p:cNvPr>
          <p:cNvSpPr txBox="1"/>
          <p:nvPr/>
        </p:nvSpPr>
        <p:spPr>
          <a:xfrm>
            <a:off x="624468" y="1648506"/>
            <a:ext cx="10747495" cy="1077218"/>
          </a:xfrm>
          <a:prstGeom prst="rect">
            <a:avLst/>
          </a:prstGeom>
          <a:noFill/>
        </p:spPr>
        <p:txBody>
          <a:bodyPr wrap="square">
            <a:spAutoFit/>
          </a:bodyPr>
          <a:lstStyle/>
          <a:p>
            <a:pPr marL="285750" indent="-285750">
              <a:lnSpc>
                <a:spcPct val="100000"/>
              </a:lnSpc>
              <a:buFont typeface="Arial" panose="020B0604020202020204" pitchFamily="34" charset="0"/>
              <a:buChar char="•"/>
            </a:pPr>
            <a:r>
              <a:rPr lang="en-GB" sz="1600" dirty="0">
                <a:solidFill>
                  <a:srgbClr val="002060"/>
                </a:solidFill>
              </a:rPr>
              <a:t>Public Health (PH) Commissioning for Nottinghamshire and Change, Grow, Live (CGL) – the local substance misuse provider – developed a new pathway concept following disruption during the Covid-19 period. Up to that point, the local service had been a continuation of the Drug Intervention Programme (DIP) with PH Commissioning and Nottinghamshire Office for Police and Crime Commissioner (OPCC) sharing commissioning responsibilities. </a:t>
            </a:r>
          </a:p>
        </p:txBody>
      </p:sp>
    </p:spTree>
    <p:extLst>
      <p:ext uri="{BB962C8B-B14F-4D97-AF65-F5344CB8AC3E}">
        <p14:creationId xmlns:p14="http://schemas.microsoft.com/office/powerpoint/2010/main" val="10082110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297252-1230-5F35-6133-CB3BB2577135}"/>
              </a:ext>
            </a:extLst>
          </p:cNvPr>
          <p:cNvSpPr>
            <a:spLocks noGrp="1"/>
          </p:cNvSpPr>
          <p:nvPr>
            <p:ph type="title"/>
          </p:nvPr>
        </p:nvSpPr>
        <p:spPr>
          <a:xfrm>
            <a:off x="610954" y="657226"/>
            <a:ext cx="10742846" cy="365126"/>
          </a:xfrm>
        </p:spPr>
        <p:txBody>
          <a:bodyPr>
            <a:normAutofit fontScale="90000"/>
          </a:bodyPr>
          <a:lstStyle/>
          <a:p>
            <a:r>
              <a:rPr lang="en-GB" b="1" dirty="0"/>
              <a:t>A changing policy and service context…</a:t>
            </a:r>
          </a:p>
        </p:txBody>
      </p:sp>
      <p:sp>
        <p:nvSpPr>
          <p:cNvPr id="3" name="Content Placeholder 2">
            <a:extLst>
              <a:ext uri="{FF2B5EF4-FFF2-40B4-BE49-F238E27FC236}">
                <a16:creationId xmlns:a16="http://schemas.microsoft.com/office/drawing/2014/main" id="{362A2D64-E2D2-8964-D374-8C127BE06B37}"/>
              </a:ext>
            </a:extLst>
          </p:cNvPr>
          <p:cNvSpPr>
            <a:spLocks noGrp="1"/>
          </p:cNvSpPr>
          <p:nvPr>
            <p:ph idx="1"/>
          </p:nvPr>
        </p:nvSpPr>
        <p:spPr>
          <a:xfrm>
            <a:off x="613318" y="1405238"/>
            <a:ext cx="10667458" cy="4141835"/>
          </a:xfrm>
        </p:spPr>
        <p:txBody>
          <a:bodyPr>
            <a:normAutofit/>
          </a:bodyPr>
          <a:lstStyle/>
          <a:p>
            <a:pPr>
              <a:lnSpc>
                <a:spcPct val="100000"/>
              </a:lnSpc>
            </a:pPr>
            <a:r>
              <a:rPr lang="en-US" sz="1600" dirty="0"/>
              <a:t>Interventions for diverting service users from criminal justice into treatment have increased since the 1970s: the US-based, ‘Treatment Alternatives to Street Crime for Safer Communities’, is one of the first examples </a:t>
            </a:r>
          </a:p>
          <a:p>
            <a:pPr>
              <a:lnSpc>
                <a:spcPct val="100000"/>
              </a:lnSpc>
            </a:pPr>
            <a:r>
              <a:rPr lang="en-US" sz="1600" dirty="0"/>
              <a:t>In the UK, Arrest Referral Schemes (ARS) have existed from the 1980s onwards while the Drug Intervention Programme (DIP) was implemented nationally in 2003: </a:t>
            </a:r>
          </a:p>
          <a:p>
            <a:pPr lvl="1">
              <a:lnSpc>
                <a:spcPct val="100000"/>
              </a:lnSpc>
              <a:buFont typeface="Courier New" panose="02070309020205020404" pitchFamily="49" charset="0"/>
              <a:buChar char="o"/>
            </a:pPr>
            <a:r>
              <a:rPr lang="en-US" sz="1600" dirty="0">
                <a:solidFill>
                  <a:srgbClr val="002060"/>
                </a:solidFill>
              </a:rPr>
              <a:t>DIP targeted heroin and crack cocaine with drug testing on arrest and the option of mandatory referrals into treatment; case management utilised to provide a tailored package of support for service-user needs </a:t>
            </a:r>
          </a:p>
          <a:p>
            <a:pPr lvl="1">
              <a:lnSpc>
                <a:spcPct val="100000"/>
              </a:lnSpc>
              <a:buFont typeface="Courier New" panose="02070309020205020404" pitchFamily="49" charset="0"/>
              <a:buChar char="o"/>
            </a:pPr>
            <a:r>
              <a:rPr lang="en-US" sz="1600" dirty="0">
                <a:solidFill>
                  <a:srgbClr val="002060"/>
                </a:solidFill>
              </a:rPr>
              <a:t>DIP ended as a national policy in 2013: some local public health and police forces have continued DIP investment </a:t>
            </a:r>
          </a:p>
          <a:p>
            <a:pPr>
              <a:lnSpc>
                <a:spcPct val="100000"/>
              </a:lnSpc>
            </a:pPr>
            <a:r>
              <a:rPr lang="en-US" sz="1600" dirty="0"/>
              <a:t>NHS Liaison and Diversion was launched as a national service in 2014 and has since achieved national spread. This focuses on identifying and supporting people with vulnerabilities through the criminal justice system, which can include substance misuse vulnerabilities</a:t>
            </a:r>
            <a:endParaRPr lang="en-US" sz="1600" dirty="0">
              <a:solidFill>
                <a:srgbClr val="002060"/>
              </a:solidFill>
            </a:endParaRPr>
          </a:p>
        </p:txBody>
      </p:sp>
      <p:sp>
        <p:nvSpPr>
          <p:cNvPr id="4" name="Slide Number Placeholder 3">
            <a:extLst>
              <a:ext uri="{FF2B5EF4-FFF2-40B4-BE49-F238E27FC236}">
                <a16:creationId xmlns:a16="http://schemas.microsoft.com/office/drawing/2014/main" id="{6BBC3929-67A6-3653-85E5-413C15DA3F9C}"/>
              </a:ext>
            </a:extLst>
          </p:cNvPr>
          <p:cNvSpPr>
            <a:spLocks noGrp="1"/>
          </p:cNvSpPr>
          <p:nvPr>
            <p:ph type="sldNum" sz="quarter" idx="12"/>
          </p:nvPr>
        </p:nvSpPr>
        <p:spPr/>
        <p:txBody>
          <a:bodyPr/>
          <a:lstStyle/>
          <a:p>
            <a:fld id="{EE1A55DE-D795-7B44-9085-719E51EC44B5}" type="slidenum">
              <a:rPr lang="en-US" smtClean="0"/>
              <a:t>8</a:t>
            </a:fld>
            <a:endParaRPr lang="en-US"/>
          </a:p>
        </p:txBody>
      </p:sp>
    </p:spTree>
    <p:extLst>
      <p:ext uri="{BB962C8B-B14F-4D97-AF65-F5344CB8AC3E}">
        <p14:creationId xmlns:p14="http://schemas.microsoft.com/office/powerpoint/2010/main" val="34022228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297252-1230-5F35-6133-CB3BB2577135}"/>
              </a:ext>
            </a:extLst>
          </p:cNvPr>
          <p:cNvSpPr>
            <a:spLocks noGrp="1"/>
          </p:cNvSpPr>
          <p:nvPr>
            <p:ph type="title"/>
          </p:nvPr>
        </p:nvSpPr>
        <p:spPr>
          <a:xfrm>
            <a:off x="613318" y="657225"/>
            <a:ext cx="10740482" cy="368687"/>
          </a:xfrm>
        </p:spPr>
        <p:txBody>
          <a:bodyPr>
            <a:normAutofit fontScale="90000"/>
          </a:bodyPr>
          <a:lstStyle/>
          <a:p>
            <a:r>
              <a:rPr lang="en-GB" b="1" dirty="0"/>
              <a:t>A changing policy and service context cont…</a:t>
            </a:r>
          </a:p>
        </p:txBody>
      </p:sp>
      <p:sp>
        <p:nvSpPr>
          <p:cNvPr id="3" name="Content Placeholder 2">
            <a:extLst>
              <a:ext uri="{FF2B5EF4-FFF2-40B4-BE49-F238E27FC236}">
                <a16:creationId xmlns:a16="http://schemas.microsoft.com/office/drawing/2014/main" id="{362A2D64-E2D2-8964-D374-8C127BE06B37}"/>
              </a:ext>
            </a:extLst>
          </p:cNvPr>
          <p:cNvSpPr>
            <a:spLocks noGrp="1"/>
          </p:cNvSpPr>
          <p:nvPr>
            <p:ph idx="1"/>
          </p:nvPr>
        </p:nvSpPr>
        <p:spPr>
          <a:xfrm>
            <a:off x="613318" y="1376363"/>
            <a:ext cx="10667458" cy="4141835"/>
          </a:xfrm>
        </p:spPr>
        <p:txBody>
          <a:bodyPr>
            <a:normAutofit/>
          </a:bodyPr>
          <a:lstStyle/>
          <a:p>
            <a:pPr>
              <a:lnSpc>
                <a:spcPct val="100000"/>
              </a:lnSpc>
            </a:pPr>
            <a:r>
              <a:rPr lang="en-US" sz="1600" dirty="0"/>
              <a:t>Dame Carol Black was commissioned in February 2019 by national government to undertake an independent review of drug policy. This review was critical of government policy since DIP’s end in 2013, stating: the “</a:t>
            </a:r>
            <a:r>
              <a:rPr lang="en-GB" sz="1600" b="0" i="0" dirty="0">
                <a:solidFill>
                  <a:srgbClr val="002060"/>
                </a:solidFill>
                <a:effectLst/>
                <a:latin typeface="+mj-lt"/>
              </a:rPr>
              <a:t>public provision we currently have for prevention, treatment and recovery is not fit for purpose” </a:t>
            </a:r>
          </a:p>
          <a:p>
            <a:pPr>
              <a:lnSpc>
                <a:spcPct val="100000"/>
              </a:lnSpc>
            </a:pPr>
            <a:r>
              <a:rPr lang="en-GB" sz="1600" dirty="0">
                <a:solidFill>
                  <a:srgbClr val="002060"/>
                </a:solidFill>
                <a:latin typeface="+mj-lt"/>
              </a:rPr>
              <a:t>The ‘From Harm to Hope: A 10-year drugs plan to cut crime and save lives’ policy paper was introduced in response to Carol Black’s report. This outlined new investment and ambitious targets for diverting service-users from the criminal justice system into treatment. </a:t>
            </a:r>
            <a:endParaRPr lang="en-GB" sz="1600" b="0" i="0" dirty="0">
              <a:solidFill>
                <a:srgbClr val="002060"/>
              </a:solidFill>
              <a:effectLst/>
              <a:latin typeface="+mj-lt"/>
            </a:endParaRPr>
          </a:p>
          <a:p>
            <a:pPr>
              <a:lnSpc>
                <a:spcPct val="100000"/>
              </a:lnSpc>
            </a:pPr>
            <a:r>
              <a:rPr lang="en-US" sz="1600" dirty="0">
                <a:solidFill>
                  <a:srgbClr val="002060"/>
                </a:solidFill>
                <a:latin typeface="+mj-lt"/>
              </a:rPr>
              <a:t>Currently, </a:t>
            </a:r>
            <a:r>
              <a:rPr lang="en-US" sz="1600" dirty="0"/>
              <a:t>local provision is a mixture of ARS and DIP in the custody suite with considerable variation across settings (Sondhi and Eastwood, 2020)</a:t>
            </a:r>
          </a:p>
          <a:p>
            <a:pPr>
              <a:lnSpc>
                <a:spcPct val="100000"/>
              </a:lnSpc>
            </a:pPr>
            <a:r>
              <a:rPr lang="en-US" sz="1600" dirty="0"/>
              <a:t>Local collaboration between NHS L&amp;D and substance misuse services is expected with referrals (HM Gov, 2021)</a:t>
            </a:r>
          </a:p>
        </p:txBody>
      </p:sp>
      <p:sp>
        <p:nvSpPr>
          <p:cNvPr id="4" name="Slide Number Placeholder 3">
            <a:extLst>
              <a:ext uri="{FF2B5EF4-FFF2-40B4-BE49-F238E27FC236}">
                <a16:creationId xmlns:a16="http://schemas.microsoft.com/office/drawing/2014/main" id="{6BBC3929-67A6-3653-85E5-413C15DA3F9C}"/>
              </a:ext>
            </a:extLst>
          </p:cNvPr>
          <p:cNvSpPr>
            <a:spLocks noGrp="1"/>
          </p:cNvSpPr>
          <p:nvPr>
            <p:ph type="sldNum" sz="quarter" idx="12"/>
          </p:nvPr>
        </p:nvSpPr>
        <p:spPr/>
        <p:txBody>
          <a:bodyPr/>
          <a:lstStyle/>
          <a:p>
            <a:fld id="{EE1A55DE-D795-7B44-9085-719E51EC44B5}" type="slidenum">
              <a:rPr lang="en-US" smtClean="0"/>
              <a:t>9</a:t>
            </a:fld>
            <a:endParaRPr lang="en-US"/>
          </a:p>
        </p:txBody>
      </p:sp>
    </p:spTree>
    <p:extLst>
      <p:ext uri="{BB962C8B-B14F-4D97-AF65-F5344CB8AC3E}">
        <p14:creationId xmlns:p14="http://schemas.microsoft.com/office/powerpoint/2010/main" val="2670110968"/>
      </p:ext>
    </p:extLst>
  </p:cSld>
  <p:clrMapOvr>
    <a:masterClrMapping/>
  </p:clrMapOvr>
</p:sld>
</file>

<file path=ppt/theme/theme1.xml><?xml version="1.0" encoding="utf-8"?>
<a:theme xmlns:a="http://schemas.openxmlformats.org/drawingml/2006/main" name="Custom Design">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haredWithUsers xmlns="c8185b7b-80b5-43b8-89ec-61aaefd6e162">
      <UserInfo>
        <DisplayName>Harvey, Denise Alexandrina 8</DisplayName>
        <AccountId>41</AccountId>
        <AccountType/>
      </UserInfo>
      <UserInfo>
        <DisplayName>Chaplin, Edward</DisplayName>
        <AccountId>22</AccountId>
        <AccountType/>
      </UserInfo>
      <UserInfo>
        <DisplayName>Mallion, Jaimee</DisplayName>
        <AccountId>23</AccountId>
        <AccountType/>
      </UserInfo>
      <UserInfo>
        <DisplayName>Manuela Jarrett (Nursing and Midwifery)</DisplayName>
        <AccountId>40</AccountId>
        <AccountType/>
      </UserInfo>
      <UserInfo>
        <DisplayName>Sykes, Susie</DisplayName>
        <AccountId>14</AccountId>
        <AccountType/>
      </UserInfo>
      <UserInfo>
        <DisplayName>Mills, Thomas 3</DisplayName>
        <AccountId>15</AccountId>
        <AccountType/>
      </UserInfo>
    </SharedWithUser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921EC7BA21202249972D8087AD7AF2E2" ma:contentTypeVersion="6" ma:contentTypeDescription="Create a new document." ma:contentTypeScope="" ma:versionID="51ec8b9dc58bc218194a77086c533da1">
  <xsd:schema xmlns:xsd="http://www.w3.org/2001/XMLSchema" xmlns:xs="http://www.w3.org/2001/XMLSchema" xmlns:p="http://schemas.microsoft.com/office/2006/metadata/properties" xmlns:ns2="f321f05e-69cc-45e6-8750-968556503b5b" xmlns:ns3="c8185b7b-80b5-43b8-89ec-61aaefd6e162" targetNamespace="http://schemas.microsoft.com/office/2006/metadata/properties" ma:root="true" ma:fieldsID="1f8d2c49e4fef98536b64476f2c4141e" ns2:_="" ns3:_="">
    <xsd:import namespace="f321f05e-69cc-45e6-8750-968556503b5b"/>
    <xsd:import namespace="c8185b7b-80b5-43b8-89ec-61aaefd6e162"/>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KeyPoints" minOccurs="0"/>
                <xsd:element ref="ns2: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321f05e-69cc-45e6-8750-968556503b5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c8185b7b-80b5-43b8-89ec-61aaefd6e162"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E5A4E71-024C-4789-A240-A09A246E6A15}">
  <ds:schemaRefs>
    <ds:schemaRef ds:uri="http://www.w3.org/XML/1998/namespace"/>
    <ds:schemaRef ds:uri="http://schemas.microsoft.com/office/2006/documentManagement/types"/>
    <ds:schemaRef ds:uri="http://purl.org/dc/dcmitype/"/>
    <ds:schemaRef ds:uri="f321f05e-69cc-45e6-8750-968556503b5b"/>
    <ds:schemaRef ds:uri="http://schemas.microsoft.com/office/infopath/2007/PartnerControls"/>
    <ds:schemaRef ds:uri="http://purl.org/dc/elements/1.1/"/>
    <ds:schemaRef ds:uri="http://schemas.microsoft.com/office/2006/metadata/properties"/>
    <ds:schemaRef ds:uri="http://schemas.openxmlformats.org/package/2006/metadata/core-properties"/>
    <ds:schemaRef ds:uri="c8185b7b-80b5-43b8-89ec-61aaefd6e162"/>
    <ds:schemaRef ds:uri="http://purl.org/dc/terms/"/>
  </ds:schemaRefs>
</ds:datastoreItem>
</file>

<file path=customXml/itemProps2.xml><?xml version="1.0" encoding="utf-8"?>
<ds:datastoreItem xmlns:ds="http://schemas.openxmlformats.org/officeDocument/2006/customXml" ds:itemID="{4D6CBA5D-D684-4947-B724-58F39C2366CB}">
  <ds:schemaRefs>
    <ds:schemaRef ds:uri="c8185b7b-80b5-43b8-89ec-61aaefd6e162"/>
    <ds:schemaRef ds:uri="f321f05e-69cc-45e6-8750-968556503b5b"/>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AA6F510F-0892-4C91-B7C7-59A5163925F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6434</TotalTime>
  <Words>7602</Words>
  <Application>Microsoft Macintosh PowerPoint</Application>
  <PresentationFormat>Widescreen</PresentationFormat>
  <Paragraphs>402</Paragraphs>
  <Slides>53</Slides>
  <Notes>11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53</vt:i4>
      </vt:variant>
    </vt:vector>
  </HeadingPairs>
  <TitlesOfParts>
    <vt:vector size="58" baseType="lpstr">
      <vt:lpstr>Arial</vt:lpstr>
      <vt:lpstr>Calibri</vt:lpstr>
      <vt:lpstr>Courier New</vt:lpstr>
      <vt:lpstr>Roboto</vt:lpstr>
      <vt:lpstr>Custom Design</vt:lpstr>
      <vt:lpstr>Evaluation of a Public Health Pathway for Users of Alcohol and Substances in the Criminal Justice Setting </vt:lpstr>
      <vt:lpstr>PHIRST South Bank</vt:lpstr>
      <vt:lpstr>Approvals &amp; Declarations</vt:lpstr>
      <vt:lpstr>Evaluation Contributors </vt:lpstr>
      <vt:lpstr>Abbreviations</vt:lpstr>
      <vt:lpstr>The Intervention and Background</vt:lpstr>
      <vt:lpstr>The Intervention: a pilot public health pathway for users of alcohol and substances in the criminal justice setting </vt:lpstr>
      <vt:lpstr>A changing policy and service context…</vt:lpstr>
      <vt:lpstr>A changing policy and service context cont…</vt:lpstr>
      <vt:lpstr>Existing literature: what did we know already?</vt:lpstr>
      <vt:lpstr>Existing literature: what did we know already?</vt:lpstr>
      <vt:lpstr>Existing literature: what did we know already?</vt:lpstr>
      <vt:lpstr>Co-producing the Evaluation</vt:lpstr>
      <vt:lpstr>Co-producing an evaluation plan</vt:lpstr>
      <vt:lpstr>Logic model description</vt:lpstr>
      <vt:lpstr>Co-produced logic model of pathway concept</vt:lpstr>
      <vt:lpstr>Revisions to planned pilot implementation and evaluation</vt:lpstr>
      <vt:lpstr>Research questions</vt:lpstr>
      <vt:lpstr>Evaluation Design  </vt:lpstr>
      <vt:lpstr>Rationale and relevance </vt:lpstr>
      <vt:lpstr>Evaluation Findings </vt:lpstr>
      <vt:lpstr> Findings:  Section 1: Implementation of pathway concept </vt:lpstr>
      <vt:lpstr>Implementation of pathway concept</vt:lpstr>
      <vt:lpstr> Findings:  Section 2: Staff roles and views of public health </vt:lpstr>
      <vt:lpstr>Introduction</vt:lpstr>
      <vt:lpstr>Stakeholder views – public safety vs public health</vt:lpstr>
      <vt:lpstr>Stakeholder views – downstream vs upstream prevention</vt:lpstr>
      <vt:lpstr>PowerPoint Presentation</vt:lpstr>
      <vt:lpstr>Frontline roles and contributions: CGL</vt:lpstr>
      <vt:lpstr>PowerPoint Presentation</vt:lpstr>
      <vt:lpstr>Frontline roles and contributions: the police</vt:lpstr>
      <vt:lpstr>PowerPoint Presentation</vt:lpstr>
      <vt:lpstr>Frontline roles and contributions: NHS L&amp;D </vt:lpstr>
      <vt:lpstr>PowerPoint Presentation</vt:lpstr>
      <vt:lpstr>Findings:  Section 3: Assessing the custody and community settings as entry points into treatment</vt:lpstr>
      <vt:lpstr>Introduction</vt:lpstr>
      <vt:lpstr>Assessing the custody suite setting </vt:lpstr>
      <vt:lpstr>PowerPoint Presentation</vt:lpstr>
      <vt:lpstr>Assessing the community setting </vt:lpstr>
      <vt:lpstr>PowerPoint Presentation</vt:lpstr>
      <vt:lpstr>Findings:  Section 4: Mapping the problem: how to utilise the substance misuse workforce?</vt:lpstr>
      <vt:lpstr>Introduction</vt:lpstr>
      <vt:lpstr>Trade-offs and uncertainties in the allocation of the substance misuse workforce </vt:lpstr>
      <vt:lpstr>Findings:  Section 5: Alcohol: A proactive approach in custody?</vt:lpstr>
      <vt:lpstr>Introduction</vt:lpstr>
      <vt:lpstr>Challenges to implementing a proactive model</vt:lpstr>
      <vt:lpstr>PowerPoint Presentation</vt:lpstr>
      <vt:lpstr>Conclusions and Recommendations</vt:lpstr>
      <vt:lpstr>Section 5: Conclusions</vt:lpstr>
      <vt:lpstr>Recommendations (1): service development</vt:lpstr>
      <vt:lpstr>Recommendations (2): data collection and service-users</vt:lpstr>
      <vt:lpstr>References</vt:lpstr>
      <vt:lpstr>Thank you from PHIRST South Bank</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Click to edit Master title</dc:title>
  <dc:creator>Microsoft Office User</dc:creator>
  <cp:lastModifiedBy>susie sykes</cp:lastModifiedBy>
  <cp:revision>278</cp:revision>
  <dcterms:created xsi:type="dcterms:W3CDTF">2019-02-07T15:31:28Z</dcterms:created>
  <dcterms:modified xsi:type="dcterms:W3CDTF">2023-06-22T08:22:54Z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0x010100921EC7BA21202249972D8087AD7AF2E2</vt:lpwstr>
  </property>
</Properties>
</file>